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93" r:id="rId3"/>
    <p:sldId id="294" r:id="rId4"/>
    <p:sldId id="307" r:id="rId5"/>
    <p:sldId id="308" r:id="rId6"/>
    <p:sldId id="291" r:id="rId7"/>
    <p:sldId id="296" r:id="rId8"/>
    <p:sldId id="297" r:id="rId9"/>
    <p:sldId id="298" r:id="rId10"/>
    <p:sldId id="295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10" r:id="rId19"/>
    <p:sldId id="284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D6CC"/>
    <a:srgbClr val="3F4145"/>
    <a:srgbClr val="BC1F26"/>
    <a:srgbClr val="404146"/>
    <a:srgbClr val="DCD5CB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4" autoAdjust="0"/>
    <p:restoredTop sz="95310" autoAdjust="0"/>
  </p:normalViewPr>
  <p:slideViewPr>
    <p:cSldViewPr snapToGrid="0">
      <p:cViewPr varScale="1">
        <p:scale>
          <a:sx n="72" d="100"/>
          <a:sy n="72" d="100"/>
        </p:scale>
        <p:origin x="8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27T10:51:10.223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27T10:51:13.420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1,'0'0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27T10:51:18.750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1,'0'0</inkml:trace>
</inkml:ink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0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sv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sv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media/media5.avi>
</file>

<file path=ppt/media/media6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801B97-8B14-40A6-8B8A-603C3146C60F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EA929-B5FD-47FC-82FB-DC52E9549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3884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EA929-B5FD-47FC-82FB-DC52E954950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4350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EA929-B5FD-47FC-82FB-DC52E954950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610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EA929-B5FD-47FC-82FB-DC52E954950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5962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rgbClr val="DCD5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2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64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DCD5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g3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72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rgbClr val="DCD5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4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092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rgbClr val="DCD5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g5a_RT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02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bg>
      <p:bgPr>
        <a:solidFill>
          <a:srgbClr val="DCD5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5b_RB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136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DCD5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4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64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rgbClr val="DCD5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4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1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-1" y="1760220"/>
            <a:ext cx="7257327" cy="3135581"/>
          </a:xfrm>
          <a:prstGeom prst="rect">
            <a:avLst/>
          </a:prstGeom>
          <a:solidFill>
            <a:srgbClr val="3F4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55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3856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47.png"/><Relationship Id="rId7" Type="http://schemas.openxmlformats.org/officeDocument/2006/relationships/image" Target="../media/image360.png"/><Relationship Id="rId12" Type="http://schemas.openxmlformats.org/officeDocument/2006/relationships/image" Target="../media/image50.sv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49.png"/><Relationship Id="rId10" Type="http://schemas.openxmlformats.org/officeDocument/2006/relationships/image" Target="../media/image48.png"/><Relationship Id="rId4" Type="http://schemas.openxmlformats.org/officeDocument/2006/relationships/customXml" Target="../ink/ink1.xml"/><Relationship Id="rId9" Type="http://schemas.openxmlformats.org/officeDocument/2006/relationships/customXml" Target="../ink/ink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03685" y="2882696"/>
            <a:ext cx="6896440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500" b="1" dirty="0">
                <a:solidFill>
                  <a:srgbClr val="DCD5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NLP</a:t>
            </a:r>
            <a:r>
              <a:rPr lang="zh-CN" altLang="en-US" sz="6500" b="1" dirty="0">
                <a:solidFill>
                  <a:srgbClr val="DCD5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中的对抗训练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121681" y="4462263"/>
            <a:ext cx="18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DCD5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梁宇航 </a:t>
            </a:r>
            <a:r>
              <a:rPr lang="en-US" altLang="zh-CN" dirty="0">
                <a:solidFill>
                  <a:srgbClr val="DCD5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2020.7.7</a:t>
            </a:r>
            <a:endParaRPr lang="zh-CN" altLang="en-US" dirty="0">
              <a:solidFill>
                <a:srgbClr val="DCD5C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1108813" y="0"/>
            <a:ext cx="1061356" cy="1061356"/>
            <a:chOff x="11399156" y="-130625"/>
            <a:chExt cx="910769" cy="910769"/>
          </a:xfrm>
        </p:grpSpPr>
        <p:grpSp>
          <p:nvGrpSpPr>
            <p:cNvPr id="18" name="组合 17"/>
            <p:cNvGrpSpPr/>
            <p:nvPr/>
          </p:nvGrpSpPr>
          <p:grpSpPr>
            <a:xfrm>
              <a:off x="11399156" y="-130625"/>
              <a:ext cx="910769" cy="910769"/>
              <a:chOff x="11399156" y="-130625"/>
              <a:chExt cx="910769" cy="910769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12072256" y="-130625"/>
                <a:ext cx="237669" cy="237669"/>
              </a:xfrm>
              <a:prstGeom prst="rect">
                <a:avLst/>
              </a:prstGeom>
              <a:solidFill>
                <a:srgbClr val="BC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DCD5CB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11399156" y="107044"/>
                <a:ext cx="673100" cy="673100"/>
              </a:xfrm>
              <a:prstGeom prst="rect">
                <a:avLst/>
              </a:prstGeom>
              <a:solidFill>
                <a:srgbClr val="DCD5C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11442285" y="230924"/>
              <a:ext cx="582378" cy="442176"/>
              <a:chOff x="12380459" y="4917004"/>
              <a:chExt cx="1543050" cy="1171575"/>
            </a:xfrm>
            <a:solidFill>
              <a:srgbClr val="3F4145"/>
            </a:solidFill>
          </p:grpSpPr>
          <p:sp>
            <p:nvSpPr>
              <p:cNvPr id="23" name="Freeform 5"/>
              <p:cNvSpPr>
                <a:spLocks/>
              </p:cNvSpPr>
              <p:nvPr/>
            </p:nvSpPr>
            <p:spPr bwMode="auto">
              <a:xfrm>
                <a:off x="12380459" y="4917004"/>
                <a:ext cx="1528763" cy="754063"/>
              </a:xfrm>
              <a:custGeom>
                <a:avLst/>
                <a:gdLst>
                  <a:gd name="T0" fmla="*/ 2114 w 4228"/>
                  <a:gd name="T1" fmla="*/ 0 h 2085"/>
                  <a:gd name="T2" fmla="*/ 4228 w 4228"/>
                  <a:gd name="T3" fmla="*/ 919 h 2085"/>
                  <a:gd name="T4" fmla="*/ 2114 w 4228"/>
                  <a:gd name="T5" fmla="*/ 2085 h 2085"/>
                  <a:gd name="T6" fmla="*/ 0 w 4228"/>
                  <a:gd name="T7" fmla="*/ 919 h 2085"/>
                  <a:gd name="T8" fmla="*/ 2114 w 4228"/>
                  <a:gd name="T9" fmla="*/ 0 h 20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28" h="2085">
                    <a:moveTo>
                      <a:pt x="2114" y="0"/>
                    </a:moveTo>
                    <a:lnTo>
                      <a:pt x="4228" y="919"/>
                    </a:lnTo>
                    <a:lnTo>
                      <a:pt x="2114" y="2085"/>
                    </a:lnTo>
                    <a:lnTo>
                      <a:pt x="0" y="919"/>
                    </a:lnTo>
                    <a:lnTo>
                      <a:pt x="2114" y="0"/>
                    </a:lnTo>
                    <a:close/>
                  </a:path>
                </a:pathLst>
              </a:custGeom>
              <a:solidFill>
                <a:srgbClr val="BC1F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C1F26"/>
                  </a:solidFill>
                </a:endParaRPr>
              </a:p>
            </p:txBody>
          </p:sp>
          <p:sp>
            <p:nvSpPr>
              <p:cNvPr id="24" name="Freeform 6"/>
              <p:cNvSpPr>
                <a:spLocks/>
              </p:cNvSpPr>
              <p:nvPr/>
            </p:nvSpPr>
            <p:spPr bwMode="auto">
              <a:xfrm>
                <a:off x="12594771" y="5525016"/>
                <a:ext cx="1120775" cy="563563"/>
              </a:xfrm>
              <a:custGeom>
                <a:avLst/>
                <a:gdLst>
                  <a:gd name="T0" fmla="*/ 383 w 3102"/>
                  <a:gd name="T1" fmla="*/ 0 h 1556"/>
                  <a:gd name="T2" fmla="*/ 1541 w 3102"/>
                  <a:gd name="T3" fmla="*/ 652 h 1556"/>
                  <a:gd name="T4" fmla="*/ 2704 w 3102"/>
                  <a:gd name="T5" fmla="*/ 0 h 1556"/>
                  <a:gd name="T6" fmla="*/ 3102 w 3102"/>
                  <a:gd name="T7" fmla="*/ 760 h 1556"/>
                  <a:gd name="T8" fmla="*/ 1541 w 3102"/>
                  <a:gd name="T9" fmla="*/ 1556 h 1556"/>
                  <a:gd name="T10" fmla="*/ 0 w 3102"/>
                  <a:gd name="T11" fmla="*/ 755 h 1556"/>
                  <a:gd name="T12" fmla="*/ 383 w 3102"/>
                  <a:gd name="T13" fmla="*/ 0 h 1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02" h="1556">
                    <a:moveTo>
                      <a:pt x="383" y="0"/>
                    </a:moveTo>
                    <a:lnTo>
                      <a:pt x="1541" y="652"/>
                    </a:lnTo>
                    <a:lnTo>
                      <a:pt x="2704" y="0"/>
                    </a:lnTo>
                    <a:lnTo>
                      <a:pt x="3102" y="760"/>
                    </a:lnTo>
                    <a:lnTo>
                      <a:pt x="1541" y="1556"/>
                    </a:lnTo>
                    <a:lnTo>
                      <a:pt x="0" y="755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BC1F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C1F26"/>
                  </a:solidFill>
                </a:endParaRPr>
              </a:p>
            </p:txBody>
          </p:sp>
          <p:sp>
            <p:nvSpPr>
              <p:cNvPr id="25" name="Rectangle 7"/>
              <p:cNvSpPr>
                <a:spLocks noChangeArrowheads="1"/>
              </p:cNvSpPr>
              <p:nvPr/>
            </p:nvSpPr>
            <p:spPr bwMode="auto">
              <a:xfrm>
                <a:off x="13848896" y="5253554"/>
                <a:ext cx="28575" cy="141288"/>
              </a:xfrm>
              <a:prstGeom prst="rect">
                <a:avLst/>
              </a:prstGeom>
              <a:solidFill>
                <a:srgbClr val="BC1F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C1F26"/>
                  </a:solidFill>
                </a:endParaRPr>
              </a:p>
            </p:txBody>
          </p:sp>
          <p:sp>
            <p:nvSpPr>
              <p:cNvPr id="26" name="Freeform 8"/>
              <p:cNvSpPr>
                <a:spLocks/>
              </p:cNvSpPr>
              <p:nvPr/>
            </p:nvSpPr>
            <p:spPr bwMode="auto">
              <a:xfrm>
                <a:off x="13801271" y="5417066"/>
                <a:ext cx="122238" cy="587375"/>
              </a:xfrm>
              <a:custGeom>
                <a:avLst/>
                <a:gdLst>
                  <a:gd name="T0" fmla="*/ 0 w 339"/>
                  <a:gd name="T1" fmla="*/ 1623 h 1623"/>
                  <a:gd name="T2" fmla="*/ 339 w 339"/>
                  <a:gd name="T3" fmla="*/ 1623 h 1623"/>
                  <a:gd name="T4" fmla="*/ 239 w 339"/>
                  <a:gd name="T5" fmla="*/ 0 h 1623"/>
                  <a:gd name="T6" fmla="*/ 100 w 339"/>
                  <a:gd name="T7" fmla="*/ 0 h 1623"/>
                  <a:gd name="T8" fmla="*/ 0 w 339"/>
                  <a:gd name="T9" fmla="*/ 1623 h 1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" h="1623">
                    <a:moveTo>
                      <a:pt x="0" y="1623"/>
                    </a:moveTo>
                    <a:lnTo>
                      <a:pt x="339" y="1623"/>
                    </a:lnTo>
                    <a:lnTo>
                      <a:pt x="239" y="0"/>
                    </a:lnTo>
                    <a:lnTo>
                      <a:pt x="100" y="0"/>
                    </a:lnTo>
                    <a:lnTo>
                      <a:pt x="0" y="1623"/>
                    </a:lnTo>
                    <a:close/>
                  </a:path>
                </a:pathLst>
              </a:custGeom>
              <a:solidFill>
                <a:srgbClr val="BC1F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C1F26"/>
                  </a:solidFill>
                </a:endParaRPr>
              </a:p>
            </p:txBody>
          </p:sp>
        </p:grpSp>
      </p:grpSp>
      <p:pic>
        <p:nvPicPr>
          <p:cNvPr id="19" name="bgMusi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2000" out="3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6910" y="-95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>
                <p:cTn id="1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8FA1B32-9340-4D1F-93E8-B20BB4AD304C}"/>
              </a:ext>
            </a:extLst>
          </p:cNvPr>
          <p:cNvSpPr/>
          <p:nvPr/>
        </p:nvSpPr>
        <p:spPr>
          <a:xfrm>
            <a:off x="536544" y="870655"/>
            <a:ext cx="546476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000000"/>
                </a:solidFill>
                <a:latin typeface="NimbusRomNo9L-Regu"/>
              </a:rPr>
              <a:t>语义等价生成对抗样本效率太低，而且攻击效果也不够强</a:t>
            </a:r>
            <a:r>
              <a:rPr lang="en-US" altLang="zh-CN" sz="1600" dirty="0"/>
              <a:t> 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DFD89E-69D0-4D67-9147-6796232DA81C}"/>
              </a:ext>
            </a:extLst>
          </p:cNvPr>
          <p:cNvSpPr txBox="1"/>
          <p:nvPr/>
        </p:nvSpPr>
        <p:spPr>
          <a:xfrm>
            <a:off x="603682" y="435005"/>
            <a:ext cx="4494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Add adversarial perturbations in Embeddings</a:t>
            </a:r>
            <a:endParaRPr lang="zh-CN" altLang="en-US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9A6A18E-3DC8-468F-944F-37A69F823A19}"/>
              </a:ext>
            </a:extLst>
          </p:cNvPr>
          <p:cNvSpPr/>
          <p:nvPr/>
        </p:nvSpPr>
        <p:spPr>
          <a:xfrm>
            <a:off x="536544" y="6196446"/>
            <a:ext cx="92953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/>
              <a:t>Takeru</a:t>
            </a:r>
            <a:r>
              <a:rPr lang="en-US" altLang="zh-CN" dirty="0"/>
              <a:t> </a:t>
            </a:r>
            <a:r>
              <a:rPr lang="en-US" altLang="zh-CN" dirty="0" err="1"/>
              <a:t>Miyato</a:t>
            </a:r>
            <a:r>
              <a:rPr lang="en-US" altLang="zh-CN" dirty="0"/>
              <a:t>, Andrew M Dai, and Ian Goodfellow. Adversarial Training Methods for Semi-Supervised Text Classification. ICLR,2017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FB88F-C88E-42E6-AB13-DF12527A8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120" y="1618238"/>
            <a:ext cx="3700504" cy="215928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920E65C-5BF8-4C26-BFBF-042329E0D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151" y="1356573"/>
            <a:ext cx="4557376" cy="284205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66B0FD8-F848-4CCE-83B5-B44F969D2836}"/>
              </a:ext>
            </a:extLst>
          </p:cNvPr>
          <p:cNvSpPr txBox="1"/>
          <p:nvPr/>
        </p:nvSpPr>
        <p:spPr>
          <a:xfrm>
            <a:off x="7013784" y="4341984"/>
            <a:ext cx="2004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Adversarial training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26FF334-FC52-4DF5-A756-3FCF10964253}"/>
              </a:ext>
            </a:extLst>
          </p:cNvPr>
          <p:cNvSpPr txBox="1"/>
          <p:nvPr/>
        </p:nvSpPr>
        <p:spPr>
          <a:xfrm>
            <a:off x="5688943" y="5216152"/>
            <a:ext cx="2684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Virtual Adversarial training</a:t>
            </a:r>
            <a:endParaRPr lang="zh-CN" altLang="en-US" dirty="0"/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AEF4C26A-9CB4-4B4A-AF65-BAD91073BF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6856" y="4351915"/>
            <a:ext cx="6009430" cy="502181"/>
          </a:xfrm>
          <a:prstGeom prst="rect">
            <a:avLst/>
          </a:prstGeom>
        </p:spPr>
      </p:pic>
      <p:pic>
        <p:nvPicPr>
          <p:cNvPr id="15" name="图形 14">
            <a:extLst>
              <a:ext uri="{FF2B5EF4-FFF2-40B4-BE49-F238E27FC236}">
                <a16:creationId xmlns:a16="http://schemas.microsoft.com/office/drawing/2014/main" id="{8EBE8FC9-D24D-45D2-A4C7-CA9A4B31FA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92407" y="5078931"/>
            <a:ext cx="4203362" cy="81093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775D4E8-5667-4913-B34D-8BE9438B0870}"/>
              </a:ext>
            </a:extLst>
          </p:cNvPr>
          <p:cNvSpPr txBox="1"/>
          <p:nvPr/>
        </p:nvSpPr>
        <p:spPr>
          <a:xfrm>
            <a:off x="10502283" y="2513212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IMDB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597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586BC7B-DB76-455D-A6CE-EEE2650994F4}"/>
              </a:ext>
            </a:extLst>
          </p:cNvPr>
          <p:cNvSpPr/>
          <p:nvPr/>
        </p:nvSpPr>
        <p:spPr>
          <a:xfrm>
            <a:off x="279463" y="797053"/>
            <a:ext cx="32079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800" b="1" dirty="0">
                <a:solidFill>
                  <a:prstClr val="black"/>
                </a:solidFill>
              </a:rPr>
              <a:t>2.NLP</a:t>
            </a:r>
            <a:r>
              <a:rPr lang="zh-CN" altLang="en-US" sz="2800" b="1" dirty="0">
                <a:solidFill>
                  <a:prstClr val="black"/>
                </a:solidFill>
              </a:rPr>
              <a:t>对抗训练方法</a:t>
            </a:r>
            <a:endParaRPr lang="en-US" altLang="zh-CN" sz="2800" b="1" dirty="0">
              <a:solidFill>
                <a:prstClr val="black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509598C-CF54-4623-B825-212C7C9821FD}"/>
              </a:ext>
            </a:extLst>
          </p:cNvPr>
          <p:cNvSpPr txBox="1"/>
          <p:nvPr/>
        </p:nvSpPr>
        <p:spPr>
          <a:xfrm>
            <a:off x="473172" y="1902746"/>
            <a:ext cx="4019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K-step PGD(Projected Gradient Descent)</a:t>
            </a:r>
            <a:endParaRPr lang="zh-CN" altLang="en-US" b="1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5FB1739-741F-4843-8D21-752E4561D91C}"/>
              </a:ext>
            </a:extLst>
          </p:cNvPr>
          <p:cNvSpPr/>
          <p:nvPr/>
        </p:nvSpPr>
        <p:spPr>
          <a:xfrm>
            <a:off x="8356847" y="3523139"/>
            <a:ext cx="31663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53B42"/>
                </a:solidFill>
                <a:latin typeface="PingFangSC-Semibold"/>
              </a:rPr>
              <a:t>K-PGD</a:t>
            </a:r>
            <a:r>
              <a:rPr lang="zh-CN" altLang="en-US" b="1" dirty="0">
                <a:solidFill>
                  <a:srgbClr val="353B42"/>
                </a:solidFill>
                <a:latin typeface="PingFangSC-Semibold"/>
              </a:rPr>
              <a:t>的优缺点：</a:t>
            </a:r>
            <a:endParaRPr lang="zh-CN" altLang="en-US" dirty="0">
              <a:solidFill>
                <a:srgbClr val="31424E"/>
              </a:solidFill>
              <a:latin typeface="PingFangSC-Regular"/>
            </a:endParaRPr>
          </a:p>
          <a:p>
            <a:r>
              <a:rPr lang="zh-CN" altLang="en-US" dirty="0">
                <a:solidFill>
                  <a:srgbClr val="31424E"/>
                </a:solidFill>
                <a:latin typeface="PingFangSC-Regular"/>
              </a:rPr>
              <a:t>非常简单并且有效。但是比较消耗计算，是普通训练的</a:t>
            </a:r>
            <a:r>
              <a:rPr lang="en-US" altLang="zh-CN" dirty="0">
                <a:solidFill>
                  <a:srgbClr val="31424E"/>
                </a:solidFill>
                <a:latin typeface="PingFangSC-Regular"/>
              </a:rPr>
              <a:t>K</a:t>
            </a:r>
            <a:r>
              <a:rPr lang="zh-CN" altLang="en-US" dirty="0">
                <a:solidFill>
                  <a:srgbClr val="31424E"/>
                </a:solidFill>
                <a:latin typeface="PingFangSC-Regular"/>
              </a:rPr>
              <a:t>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37036EE-F7E0-4417-85B2-43A56141A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51" y="2388055"/>
            <a:ext cx="7710488" cy="319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358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AEE52CC-DDDA-432D-94E6-7256746B3445}"/>
              </a:ext>
            </a:extLst>
          </p:cNvPr>
          <p:cNvSpPr/>
          <p:nvPr/>
        </p:nvSpPr>
        <p:spPr>
          <a:xfrm>
            <a:off x="358066" y="84503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altLang="zh-CN" dirty="0">
                <a:solidFill>
                  <a:srgbClr val="31424E"/>
                </a:solidFill>
                <a:latin typeface="PingFangSC-Regular"/>
              </a:rPr>
              <a:t>Gradient ascent </a:t>
            </a:r>
            <a:r>
              <a:rPr lang="zh-CN" altLang="en-US" dirty="0">
                <a:solidFill>
                  <a:srgbClr val="31424E"/>
                </a:solidFill>
                <a:latin typeface="PingFangSC-Regular"/>
              </a:rPr>
              <a:t>阶段对输入的</a:t>
            </a:r>
            <a:r>
              <a:rPr lang="en-US" altLang="zh-CN" dirty="0">
                <a:solidFill>
                  <a:srgbClr val="31424E"/>
                </a:solidFill>
                <a:latin typeface="PingFangSC-Regular"/>
              </a:rPr>
              <a:t>embedding</a:t>
            </a:r>
            <a:r>
              <a:rPr lang="zh-CN" altLang="en-US" dirty="0">
                <a:solidFill>
                  <a:srgbClr val="31424E"/>
                </a:solidFill>
                <a:latin typeface="PingFangSC-Regular"/>
              </a:rPr>
              <a:t>求梯度，在这个过程中也可以得到所有神经网络参数的梯度。可以把这些用到</a:t>
            </a:r>
            <a:r>
              <a:rPr lang="en-US" altLang="zh-CN" dirty="0">
                <a:solidFill>
                  <a:srgbClr val="31424E"/>
                </a:solidFill>
                <a:latin typeface="PingFangSC-Regular"/>
              </a:rPr>
              <a:t>Gradient descent</a:t>
            </a:r>
            <a:r>
              <a:rPr lang="zh-CN" altLang="en-US" dirty="0">
                <a:solidFill>
                  <a:srgbClr val="31424E"/>
                </a:solidFill>
                <a:latin typeface="PingFangSC-Regular"/>
              </a:rPr>
              <a:t>过程，减少计算量。</a:t>
            </a:r>
            <a:endParaRPr lang="en-US" altLang="zh-CN" dirty="0">
              <a:solidFill>
                <a:srgbClr val="31424E"/>
              </a:solidFill>
              <a:latin typeface="PingFangSC-Regular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AA492E8-A2F1-42BB-990C-FBF9FC5C82D6}"/>
              </a:ext>
            </a:extLst>
          </p:cNvPr>
          <p:cNvSpPr/>
          <p:nvPr/>
        </p:nvSpPr>
        <p:spPr>
          <a:xfrm>
            <a:off x="657129" y="6173964"/>
            <a:ext cx="38132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Adversarial Training for Free!, </a:t>
            </a:r>
            <a:r>
              <a:rPr lang="en-US" altLang="zh-CN" sz="1600" dirty="0" err="1"/>
              <a:t>NeurIPS</a:t>
            </a:r>
            <a:r>
              <a:rPr lang="en-US" altLang="zh-CN" sz="1600" dirty="0"/>
              <a:t> 2019</a:t>
            </a:r>
            <a:endParaRPr lang="zh-CN" altLang="en-US" sz="1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D1A700E-3F49-41CC-946E-35EB716D6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02" y="2423604"/>
            <a:ext cx="5541452" cy="273432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C576F3C-C0CA-4D72-B57D-D6262CA88719}"/>
              </a:ext>
            </a:extLst>
          </p:cNvPr>
          <p:cNvSpPr txBox="1"/>
          <p:nvPr/>
        </p:nvSpPr>
        <p:spPr>
          <a:xfrm>
            <a:off x="358066" y="1951403"/>
            <a:ext cx="3339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/>
              <a:t>FreeAT</a:t>
            </a:r>
            <a:r>
              <a:rPr lang="en-US" altLang="zh-CN" b="1" dirty="0"/>
              <a:t>(Free Adversarial Training)</a:t>
            </a:r>
            <a:endParaRPr lang="zh-CN" altLang="en-US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1D3C6BF-EC68-4CF7-A881-26D096756A93}"/>
              </a:ext>
            </a:extLst>
          </p:cNvPr>
          <p:cNvSpPr txBox="1"/>
          <p:nvPr/>
        </p:nvSpPr>
        <p:spPr>
          <a:xfrm>
            <a:off x="564607" y="5194089"/>
            <a:ext cx="48878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每对扰动做一次</a:t>
            </a:r>
            <a:r>
              <a:rPr lang="en-US" altLang="zh-CN" sz="1400" dirty="0"/>
              <a:t>ascent</a:t>
            </a:r>
            <a:r>
              <a:rPr lang="zh-CN" altLang="en-US" sz="1400" dirty="0"/>
              <a:t>，同时</a:t>
            </a:r>
            <a:r>
              <a:rPr lang="en-US" altLang="zh-CN" sz="1400" dirty="0"/>
              <a:t>descent</a:t>
            </a:r>
            <a:r>
              <a:rPr lang="zh-CN" altLang="en-US" sz="1400" dirty="0"/>
              <a:t>更新一下模型参数，</a:t>
            </a:r>
            <a:endParaRPr lang="en-US" altLang="zh-CN" sz="1400" dirty="0"/>
          </a:p>
          <a:p>
            <a:r>
              <a:rPr lang="zh-CN" altLang="en-US" sz="1400" dirty="0"/>
              <a:t>这样总的</a:t>
            </a:r>
            <a:r>
              <a:rPr lang="en-US" altLang="zh-CN" sz="1400" dirty="0"/>
              <a:t>descent</a:t>
            </a:r>
            <a:r>
              <a:rPr lang="zh-CN" altLang="en-US" sz="1400" dirty="0"/>
              <a:t>过程不会增加，训练时间和普通训练相当。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88D639F-390F-4ED2-9C87-65F436DA2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611" y="2320735"/>
            <a:ext cx="4128949" cy="348903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F91DF6C-D555-4775-A22E-E866524BAE59}"/>
              </a:ext>
            </a:extLst>
          </p:cNvPr>
          <p:cNvSpPr txBox="1"/>
          <p:nvPr/>
        </p:nvSpPr>
        <p:spPr>
          <a:xfrm>
            <a:off x="10593560" y="3870664"/>
            <a:ext cx="461665" cy="5539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dirty="0"/>
              <a:t>对比</a:t>
            </a:r>
          </a:p>
        </p:txBody>
      </p:sp>
    </p:spTree>
    <p:extLst>
      <p:ext uri="{BB962C8B-B14F-4D97-AF65-F5344CB8AC3E}">
        <p14:creationId xmlns:p14="http://schemas.microsoft.com/office/powerpoint/2010/main" val="213454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83552E4-F014-488A-B075-E38C7DF01C33}"/>
              </a:ext>
            </a:extLst>
          </p:cNvPr>
          <p:cNvSpPr txBox="1"/>
          <p:nvPr/>
        </p:nvSpPr>
        <p:spPr>
          <a:xfrm>
            <a:off x="550415" y="909370"/>
            <a:ext cx="63446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FreeAT</a:t>
            </a:r>
            <a:r>
              <a:rPr lang="zh-CN" altLang="en-US" sz="1400" dirty="0"/>
              <a:t>优缺点：速度相比</a:t>
            </a:r>
            <a:r>
              <a:rPr lang="en-US" altLang="zh-CN" sz="1400" dirty="0"/>
              <a:t>k-PGD</a:t>
            </a:r>
            <a:r>
              <a:rPr lang="zh-CN" altLang="en-US" sz="1400" dirty="0"/>
              <a:t>提高了，但是会在一个样本附近多次更新参数。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D165BAB-6AE0-40FC-8035-3C597C212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69" y="1320923"/>
            <a:ext cx="5286375" cy="22098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A407189-7515-44B8-803C-9F229ED09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69" y="3634499"/>
            <a:ext cx="6117315" cy="20287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5950155-5499-4F80-9C4C-410BC5F09488}"/>
              </a:ext>
            </a:extLst>
          </p:cNvPr>
          <p:cNvSpPr txBox="1"/>
          <p:nvPr/>
        </p:nvSpPr>
        <p:spPr>
          <a:xfrm>
            <a:off x="7914766" y="3968699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还有一个问题就是参数的滞后更新：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D3FC7B5-1925-48CE-9E88-479E417F9E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4766" y="4346402"/>
            <a:ext cx="3379665" cy="106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48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B869329-47E0-4022-A14C-B656D8858BB1}"/>
              </a:ext>
            </a:extLst>
          </p:cNvPr>
          <p:cNvSpPr/>
          <p:nvPr/>
        </p:nvSpPr>
        <p:spPr>
          <a:xfrm>
            <a:off x="227249" y="6344779"/>
            <a:ext cx="83420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000000"/>
                </a:solidFill>
                <a:latin typeface="NimbusRomNo9L-Medi"/>
              </a:rPr>
              <a:t>You Only Propagate Once: Accelerating Adversarial Training via Maximal Principle ,  </a:t>
            </a:r>
            <a:r>
              <a:rPr lang="en-US" altLang="zh-CN" sz="1400" dirty="0" err="1">
                <a:solidFill>
                  <a:srgbClr val="000000"/>
                </a:solidFill>
                <a:latin typeface="NimbusRomNo9L-Medi"/>
              </a:rPr>
              <a:t>NeurIPS</a:t>
            </a:r>
            <a:r>
              <a:rPr lang="en-US" altLang="zh-CN" sz="1400" dirty="0">
                <a:solidFill>
                  <a:srgbClr val="000000"/>
                </a:solidFill>
                <a:latin typeface="NimbusRomNo9L-Medi"/>
              </a:rPr>
              <a:t> 2019</a:t>
            </a:r>
            <a:r>
              <a:rPr lang="en-US" altLang="zh-CN" sz="1400" dirty="0"/>
              <a:t> </a:t>
            </a:r>
            <a:br>
              <a:rPr lang="en-US" altLang="zh-CN" sz="1400" dirty="0"/>
            </a:b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A165DDC-4B77-4F90-BE60-89997D03ED74}"/>
              </a:ext>
            </a:extLst>
          </p:cNvPr>
          <p:cNvSpPr txBox="1"/>
          <p:nvPr/>
        </p:nvSpPr>
        <p:spPr>
          <a:xfrm>
            <a:off x="340311" y="513221"/>
            <a:ext cx="352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YOPO(You Only Propagate Once)</a:t>
            </a:r>
            <a:r>
              <a:rPr lang="zh-CN" altLang="en-US" b="1" dirty="0"/>
              <a:t>：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76C49A4-9065-476B-AF92-8ECEC0B36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67" y="2505416"/>
            <a:ext cx="6929632" cy="73362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B857F69-D273-41B0-B790-4F656FC29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49" y="3335547"/>
            <a:ext cx="5334924" cy="219592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D45EDA9-3DAA-4B75-B2AF-966994A8368F}"/>
              </a:ext>
            </a:extLst>
          </p:cNvPr>
          <p:cNvSpPr txBox="1"/>
          <p:nvPr/>
        </p:nvSpPr>
        <p:spPr>
          <a:xfrm>
            <a:off x="1047565" y="5566165"/>
            <a:ext cx="2021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PGD-</a:t>
            </a:r>
            <a:r>
              <a:rPr lang="en-US" altLang="zh-CN" dirty="0" err="1"/>
              <a:t>innerMax</a:t>
            </a:r>
            <a:r>
              <a:rPr lang="zh-CN" altLang="en-US" dirty="0"/>
              <a:t>过程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墨迹 15">
                <a:extLst>
                  <a:ext uri="{FF2B5EF4-FFF2-40B4-BE49-F238E27FC236}">
                    <a16:creationId xmlns:a16="http://schemas.microsoft.com/office/drawing/2014/main" id="{1D71D029-2E52-45C5-BE30-8B3F90E5F6FE}"/>
                  </a:ext>
                </a:extLst>
              </p14:cNvPr>
              <p14:cNvContentPartPr/>
              <p14:nvPr/>
            </p14:nvContentPartPr>
            <p14:xfrm>
              <a:off x="6338052" y="4252110"/>
              <a:ext cx="360" cy="360"/>
            </p14:xfrm>
          </p:contentPart>
        </mc:Choice>
        <mc:Fallback xmlns="">
          <p:pic>
            <p:nvPicPr>
              <p:cNvPr id="16" name="墨迹 15">
                <a:extLst>
                  <a:ext uri="{FF2B5EF4-FFF2-40B4-BE49-F238E27FC236}">
                    <a16:creationId xmlns:a16="http://schemas.microsoft.com/office/drawing/2014/main" id="{1D71D029-2E52-45C5-BE30-8B3F90E5F6F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29412" y="424347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墨迹 16">
                <a:extLst>
                  <a:ext uri="{FF2B5EF4-FFF2-40B4-BE49-F238E27FC236}">
                    <a16:creationId xmlns:a16="http://schemas.microsoft.com/office/drawing/2014/main" id="{CA96C757-3B7D-4C32-9DB3-B3FEFA09E700}"/>
                  </a:ext>
                </a:extLst>
              </p14:cNvPr>
              <p14:cNvContentPartPr/>
              <p14:nvPr/>
            </p14:nvContentPartPr>
            <p14:xfrm>
              <a:off x="4837932" y="4518510"/>
              <a:ext cx="360" cy="360"/>
            </p14:xfrm>
          </p:contentPart>
        </mc:Choice>
        <mc:Fallback xmlns="">
          <p:pic>
            <p:nvPicPr>
              <p:cNvPr id="17" name="墨迹 16">
                <a:extLst>
                  <a:ext uri="{FF2B5EF4-FFF2-40B4-BE49-F238E27FC236}">
                    <a16:creationId xmlns:a16="http://schemas.microsoft.com/office/drawing/2014/main" id="{CA96C757-3B7D-4C32-9DB3-B3FEFA09E70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28932" y="450987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8" name="墨迹 17">
                <a:extLst>
                  <a:ext uri="{FF2B5EF4-FFF2-40B4-BE49-F238E27FC236}">
                    <a16:creationId xmlns:a16="http://schemas.microsoft.com/office/drawing/2014/main" id="{D5628666-41F1-4812-83DD-99BF04085095}"/>
                  </a:ext>
                </a:extLst>
              </p14:cNvPr>
              <p14:cNvContentPartPr/>
              <p14:nvPr/>
            </p14:nvContentPartPr>
            <p14:xfrm>
              <a:off x="132732" y="762990"/>
              <a:ext cx="360" cy="360"/>
            </p14:xfrm>
          </p:contentPart>
        </mc:Choice>
        <mc:Fallback xmlns="">
          <p:pic>
            <p:nvPicPr>
              <p:cNvPr id="18" name="墨迹 17">
                <a:extLst>
                  <a:ext uri="{FF2B5EF4-FFF2-40B4-BE49-F238E27FC236}">
                    <a16:creationId xmlns:a16="http://schemas.microsoft.com/office/drawing/2014/main" id="{D5628666-41F1-4812-83DD-99BF040850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4092" y="75435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矩形 20">
            <a:extLst>
              <a:ext uri="{FF2B5EF4-FFF2-40B4-BE49-F238E27FC236}">
                <a16:creationId xmlns:a16="http://schemas.microsoft.com/office/drawing/2014/main" id="{8EEE5D12-685C-423A-B805-A974C8BAA38A}"/>
              </a:ext>
            </a:extLst>
          </p:cNvPr>
          <p:cNvSpPr/>
          <p:nvPr/>
        </p:nvSpPr>
        <p:spPr>
          <a:xfrm>
            <a:off x="5759897" y="3335546"/>
            <a:ext cx="364202" cy="246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减</a:t>
            </a:r>
            <a:endParaRPr lang="en-US" altLang="zh-CN" sz="1400" dirty="0"/>
          </a:p>
          <a:p>
            <a:r>
              <a:rPr lang="zh-CN" altLang="en-US" sz="1400" dirty="0"/>
              <a:t>少</a:t>
            </a:r>
            <a:endParaRPr lang="en-US" altLang="zh-CN" sz="1400" dirty="0"/>
          </a:p>
          <a:p>
            <a:r>
              <a:rPr lang="zh-CN" altLang="en-US" sz="1400" dirty="0"/>
              <a:t>计</a:t>
            </a:r>
            <a:endParaRPr lang="en-US" altLang="zh-CN" sz="1400" dirty="0"/>
          </a:p>
          <a:p>
            <a:r>
              <a:rPr lang="zh-CN" altLang="en-US" sz="1400" dirty="0"/>
              <a:t>算</a:t>
            </a:r>
            <a:endParaRPr lang="en-US" altLang="zh-CN" sz="1400" dirty="0"/>
          </a:p>
          <a:p>
            <a:r>
              <a:rPr lang="zh-CN" altLang="en-US" sz="1400" dirty="0"/>
              <a:t>正</a:t>
            </a:r>
            <a:endParaRPr lang="en-US" altLang="zh-CN" sz="1400" dirty="0"/>
          </a:p>
          <a:p>
            <a:r>
              <a:rPr lang="zh-CN" altLang="en-US" sz="1400" dirty="0"/>
              <a:t>反</a:t>
            </a:r>
            <a:endParaRPr lang="en-US" altLang="zh-CN" sz="1400" dirty="0"/>
          </a:p>
          <a:p>
            <a:r>
              <a:rPr lang="zh-CN" altLang="en-US" sz="1400" dirty="0"/>
              <a:t>向</a:t>
            </a:r>
            <a:endParaRPr lang="en-US" altLang="zh-CN" sz="1400" dirty="0"/>
          </a:p>
          <a:p>
            <a:r>
              <a:rPr lang="zh-CN" altLang="en-US" sz="1400" dirty="0"/>
              <a:t>传</a:t>
            </a:r>
            <a:endParaRPr lang="en-US" altLang="zh-CN" sz="1400" dirty="0"/>
          </a:p>
          <a:p>
            <a:r>
              <a:rPr lang="zh-CN" altLang="en-US" sz="1400" dirty="0"/>
              <a:t>播</a:t>
            </a:r>
            <a:endParaRPr lang="en-US" altLang="zh-CN" sz="1400" dirty="0"/>
          </a:p>
          <a:p>
            <a:r>
              <a:rPr lang="zh-CN" altLang="en-US" sz="1400" dirty="0"/>
              <a:t>次</a:t>
            </a:r>
            <a:endParaRPr lang="en-US" altLang="zh-CN" sz="1400" dirty="0"/>
          </a:p>
          <a:p>
            <a:r>
              <a:rPr lang="zh-CN" altLang="en-US" sz="1400" dirty="0"/>
              <a:t>数</a:t>
            </a:r>
          </a:p>
        </p:txBody>
      </p:sp>
      <p:sp>
        <p:nvSpPr>
          <p:cNvPr id="22" name="箭头: 右 21">
            <a:extLst>
              <a:ext uri="{FF2B5EF4-FFF2-40B4-BE49-F238E27FC236}">
                <a16:creationId xmlns:a16="http://schemas.microsoft.com/office/drawing/2014/main" id="{F0EBA49F-12E7-421D-BC42-27826BCA6181}"/>
              </a:ext>
            </a:extLst>
          </p:cNvPr>
          <p:cNvSpPr/>
          <p:nvPr/>
        </p:nvSpPr>
        <p:spPr>
          <a:xfrm>
            <a:off x="6096000" y="4433509"/>
            <a:ext cx="321836" cy="2087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AB0E151F-3CDC-4505-8418-0F3D9785B3C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62299" y="3335546"/>
            <a:ext cx="4794081" cy="2536584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BEE5257-6A99-4B71-9EB0-2A60B2D4FF95}"/>
              </a:ext>
            </a:extLst>
          </p:cNvPr>
          <p:cNvSpPr txBox="1"/>
          <p:nvPr/>
        </p:nvSpPr>
        <p:spPr>
          <a:xfrm>
            <a:off x="7680664" y="5872130"/>
            <a:ext cx="3526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梯度下降版本</a:t>
            </a:r>
            <a:r>
              <a:rPr lang="en-US" altLang="zh-CN" dirty="0"/>
              <a:t>YOPO-</a:t>
            </a:r>
            <a:r>
              <a:rPr lang="en-US" altLang="zh-CN" dirty="0" err="1"/>
              <a:t>innerMax</a:t>
            </a:r>
            <a:r>
              <a:rPr lang="zh-CN" altLang="en-US" dirty="0"/>
              <a:t>过程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C2371B7-4806-400A-995F-79331714A637}"/>
              </a:ext>
            </a:extLst>
          </p:cNvPr>
          <p:cNvSpPr/>
          <p:nvPr/>
        </p:nvSpPr>
        <p:spPr>
          <a:xfrm>
            <a:off x="340311" y="1060241"/>
            <a:ext cx="669968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/>
              <a:t>它将神经网络看作动力学系统。这个方法的优点是在优化网络参数时，层之间是解藕的。通过这个思想，既然扰动是加在</a:t>
            </a:r>
            <a:r>
              <a:rPr lang="en-US" altLang="zh-CN" sz="1400" dirty="0"/>
              <a:t>embedding</a:t>
            </a:r>
            <a:r>
              <a:rPr lang="zh-CN" altLang="en-US" sz="1400" dirty="0"/>
              <a:t>层的，更新扰动时就无须计算完整的前后向传播。</a:t>
            </a:r>
          </a:p>
        </p:txBody>
      </p:sp>
      <p:pic>
        <p:nvPicPr>
          <p:cNvPr id="11" name="图形 10">
            <a:extLst>
              <a:ext uri="{FF2B5EF4-FFF2-40B4-BE49-F238E27FC236}">
                <a16:creationId xmlns:a16="http://schemas.microsoft.com/office/drawing/2014/main" id="{9631482A-6C60-4D2A-8437-4F3573DD53D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80713" y="1870384"/>
            <a:ext cx="2588046" cy="48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21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86FF056-B74A-49E6-97DC-9F6B49213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54" y="0"/>
            <a:ext cx="4589570" cy="234909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36B672A-586D-4AF9-8FAC-1E67F710B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1413" y="1816755"/>
            <a:ext cx="5169086" cy="301733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A10F7BC-F824-42C3-B619-C7850063C7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454" y="2438298"/>
            <a:ext cx="4946250" cy="30173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8F55C9B-3B81-47EA-B221-EADEEB35C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454" y="5351384"/>
            <a:ext cx="4946250" cy="150661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DA71512-06C6-47C5-827E-6311985D7D5D}"/>
              </a:ext>
            </a:extLst>
          </p:cNvPr>
          <p:cNvSpPr txBox="1"/>
          <p:nvPr/>
        </p:nvSpPr>
        <p:spPr>
          <a:xfrm>
            <a:off x="7368465" y="4834086"/>
            <a:ext cx="1608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PMP</a:t>
            </a:r>
            <a:r>
              <a:rPr lang="zh-CN" altLang="en-US" dirty="0"/>
              <a:t>版本</a:t>
            </a:r>
            <a:r>
              <a:rPr lang="en-US" altLang="zh-CN" dirty="0"/>
              <a:t>YOPO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08255D0-EF49-46FA-989C-ECFE320C221D}"/>
              </a:ext>
            </a:extLst>
          </p:cNvPr>
          <p:cNvSpPr txBox="1"/>
          <p:nvPr/>
        </p:nvSpPr>
        <p:spPr>
          <a:xfrm>
            <a:off x="6365289" y="6104692"/>
            <a:ext cx="4621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梯度下降版</a:t>
            </a:r>
            <a:r>
              <a:rPr lang="en-US" altLang="zh-CN" dirty="0"/>
              <a:t>YOPO </a:t>
            </a:r>
            <a:r>
              <a:rPr lang="zh-CN" altLang="en-US" dirty="0"/>
              <a:t>是 </a:t>
            </a:r>
            <a:r>
              <a:rPr lang="en-US" altLang="zh-CN" dirty="0"/>
              <a:t>PMP-YOPO</a:t>
            </a:r>
            <a:r>
              <a:rPr lang="zh-CN" altLang="en-US" dirty="0"/>
              <a:t>的特例。。。</a:t>
            </a:r>
          </a:p>
        </p:txBody>
      </p:sp>
    </p:spTree>
    <p:extLst>
      <p:ext uri="{BB962C8B-B14F-4D97-AF65-F5344CB8AC3E}">
        <p14:creationId xmlns:p14="http://schemas.microsoft.com/office/powerpoint/2010/main" val="2461656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9683DDF-2803-43DB-9344-2AFC216D7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70" y="1017610"/>
            <a:ext cx="7905750" cy="425767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5B079DC-3981-4773-A79D-83137576D021}"/>
              </a:ext>
            </a:extLst>
          </p:cNvPr>
          <p:cNvSpPr txBox="1"/>
          <p:nvPr/>
        </p:nvSpPr>
        <p:spPr>
          <a:xfrm>
            <a:off x="6569476" y="2336265"/>
            <a:ext cx="1588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这里每一步对抗训练的</a:t>
            </a:r>
            <a:r>
              <a:rPr lang="en-US" altLang="zh-CN" sz="1200" dirty="0"/>
              <a:t>gradient</a:t>
            </a:r>
            <a:r>
              <a:rPr lang="zh-CN" altLang="en-US" sz="1200" dirty="0"/>
              <a:t>都保留</a:t>
            </a:r>
            <a:endParaRPr lang="en-US" altLang="zh-CN" sz="1200" dirty="0"/>
          </a:p>
          <a:p>
            <a:r>
              <a:rPr lang="zh-CN" altLang="en-US" sz="1200" dirty="0"/>
              <a:t>下来，</a:t>
            </a:r>
            <a:r>
              <a:rPr lang="en-US" altLang="zh-CN" sz="1200" dirty="0"/>
              <a:t>PGD</a:t>
            </a:r>
            <a:r>
              <a:rPr lang="zh-CN" altLang="en-US" sz="1200" dirty="0"/>
              <a:t>中只保留了最后一步</a:t>
            </a:r>
            <a:r>
              <a:rPr lang="en-US" altLang="zh-CN" sz="1200" dirty="0"/>
              <a:t>gradient</a:t>
            </a:r>
            <a:endParaRPr lang="zh-CN" altLang="en-US" sz="12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054C565-CE42-4168-A59C-AC3566A7F182}"/>
              </a:ext>
            </a:extLst>
          </p:cNvPr>
          <p:cNvSpPr txBox="1"/>
          <p:nvPr/>
        </p:nvSpPr>
        <p:spPr>
          <a:xfrm>
            <a:off x="5948039" y="3892499"/>
            <a:ext cx="1399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与</a:t>
            </a:r>
            <a:r>
              <a:rPr lang="en-US" altLang="zh-CN" sz="1400" dirty="0"/>
              <a:t>PGD</a:t>
            </a:r>
            <a:r>
              <a:rPr lang="zh-CN" altLang="en-US" sz="1400" dirty="0"/>
              <a:t>完全相同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74C624F5-DE10-4B06-9A07-B2A6A82A4DFE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423604" y="4572000"/>
            <a:ext cx="394207" cy="1512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3B24AF3F-83C1-405D-9B76-17CBE52E73CA}"/>
              </a:ext>
            </a:extLst>
          </p:cNvPr>
          <p:cNvSpPr txBox="1"/>
          <p:nvPr/>
        </p:nvSpPr>
        <p:spPr>
          <a:xfrm>
            <a:off x="2817811" y="4400048"/>
            <a:ext cx="827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相对于</a:t>
            </a:r>
            <a:r>
              <a:rPr lang="en-US" altLang="zh-CN" sz="1200" dirty="0"/>
              <a:t>PGD</a:t>
            </a:r>
            <a:r>
              <a:rPr lang="zh-CN" altLang="en-US" sz="1200" dirty="0"/>
              <a:t>算法，</a:t>
            </a:r>
            <a:r>
              <a:rPr lang="en-US" altLang="zh-CN" sz="1200" dirty="0" err="1"/>
              <a:t>FreeLB</a:t>
            </a:r>
            <a:r>
              <a:rPr lang="zh-CN" altLang="en-US" sz="1200" dirty="0"/>
              <a:t>算法保留了每步对抗训练的梯度（并且获取这些每步的梯度是没有花销的，相对</a:t>
            </a:r>
            <a:r>
              <a:rPr lang="en-US" altLang="zh-CN" sz="1200" dirty="0"/>
              <a:t>PGD</a:t>
            </a:r>
            <a:r>
              <a:rPr lang="zh-CN" altLang="en-US" sz="1200" dirty="0"/>
              <a:t>而言）</a:t>
            </a:r>
            <a:endParaRPr lang="en-US" altLang="zh-CN" sz="1200" dirty="0"/>
          </a:p>
          <a:p>
            <a:r>
              <a:rPr lang="zh-CN" altLang="en-US" sz="1200" dirty="0"/>
              <a:t>，并且均参与了网络参数的更新。而每一步对抗训练的梯度是由当前步对抗训练样本计算而来，对从模型更新的角</a:t>
            </a:r>
            <a:endParaRPr lang="en-US" altLang="zh-CN" sz="1200" dirty="0"/>
          </a:p>
          <a:p>
            <a:r>
              <a:rPr lang="zh-CN" altLang="en-US" sz="1200" dirty="0"/>
              <a:t>度来说，相当于将训练样本扩大了</a:t>
            </a:r>
            <a:r>
              <a:rPr lang="en-US" altLang="zh-CN" sz="1200" dirty="0"/>
              <a:t>k</a:t>
            </a:r>
            <a:r>
              <a:rPr lang="zh-CN" altLang="en-US" sz="1200" dirty="0"/>
              <a:t>倍。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B903C627-82F8-4468-B12E-37E47B59BB25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308847" y="4007246"/>
            <a:ext cx="639192" cy="391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AFF51F02-2F05-4F62-BC3E-B4FF237F047C}"/>
              </a:ext>
            </a:extLst>
          </p:cNvPr>
          <p:cNvCxnSpPr>
            <a:cxnSpLocks/>
          </p:cNvCxnSpPr>
          <p:nvPr/>
        </p:nvCxnSpPr>
        <p:spPr>
          <a:xfrm flipV="1">
            <a:off x="5939162" y="2906413"/>
            <a:ext cx="630314" cy="4882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00E8F7BC-89E5-4A82-B6E0-69E5DA25A26D}"/>
              </a:ext>
            </a:extLst>
          </p:cNvPr>
          <p:cNvSpPr/>
          <p:nvPr/>
        </p:nvSpPr>
        <p:spPr>
          <a:xfrm>
            <a:off x="252181" y="6424406"/>
            <a:ext cx="72849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err="1"/>
              <a:t>FreeLB</a:t>
            </a:r>
            <a:r>
              <a:rPr lang="en-US" altLang="zh-CN" sz="1600" dirty="0"/>
              <a:t>: Enhanced Adversarial Training for Language Understanding</a:t>
            </a:r>
            <a:r>
              <a:rPr lang="zh-CN" altLang="en-US" sz="1600" dirty="0"/>
              <a:t>，</a:t>
            </a:r>
            <a:r>
              <a:rPr lang="en-US" altLang="zh-CN" sz="1600" dirty="0"/>
              <a:t>ICLR 2020</a:t>
            </a:r>
            <a:endParaRPr lang="zh-CN" altLang="en-US" sz="16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34A14988-51BE-41BB-82B4-541B022AC91C}"/>
              </a:ext>
            </a:extLst>
          </p:cNvPr>
          <p:cNvSpPr txBox="1"/>
          <p:nvPr/>
        </p:nvSpPr>
        <p:spPr>
          <a:xfrm>
            <a:off x="340311" y="513221"/>
            <a:ext cx="2777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/>
              <a:t>FreeLB</a:t>
            </a:r>
            <a:r>
              <a:rPr lang="en-US" altLang="zh-CN" b="1" dirty="0"/>
              <a:t>(Free Large Batch)</a:t>
            </a:r>
            <a:r>
              <a:rPr lang="zh-CN" altLang="en-US" b="1" dirty="0"/>
              <a:t>：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506373F1-35DC-4C26-A541-2F9D85024D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05950" y="5504192"/>
            <a:ext cx="3764155" cy="60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11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1C8769-F419-4833-97B4-E71D8879D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40" y="1165379"/>
            <a:ext cx="7353300" cy="169545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0D9C689-BCA0-4F9F-8E94-EE7FA917D4D0}"/>
              </a:ext>
            </a:extLst>
          </p:cNvPr>
          <p:cNvSpPr txBox="1"/>
          <p:nvPr/>
        </p:nvSpPr>
        <p:spPr>
          <a:xfrm>
            <a:off x="541537" y="796047"/>
            <a:ext cx="2946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Results on the GLUE dev sets: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D47C98A-0530-4AC1-BFD0-324342564143}"/>
              </a:ext>
            </a:extLst>
          </p:cNvPr>
          <p:cNvSpPr txBox="1"/>
          <p:nvPr/>
        </p:nvSpPr>
        <p:spPr>
          <a:xfrm>
            <a:off x="475140" y="3205393"/>
            <a:ext cx="3329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考虑到</a:t>
            </a:r>
            <a:r>
              <a:rPr lang="en-US" altLang="zh-CN" dirty="0"/>
              <a:t>Dropout </a:t>
            </a:r>
            <a:r>
              <a:rPr lang="zh-CN" altLang="en-US" dirty="0"/>
              <a:t>对训练的影响：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C545AFB-DE55-400B-A547-B47B7BB3C94A}"/>
              </a:ext>
            </a:extLst>
          </p:cNvPr>
          <p:cNvSpPr txBox="1"/>
          <p:nvPr/>
        </p:nvSpPr>
        <p:spPr>
          <a:xfrm>
            <a:off x="475140" y="3574725"/>
            <a:ext cx="556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在</a:t>
            </a:r>
            <a:r>
              <a:rPr lang="en-US" altLang="zh-CN" dirty="0"/>
              <a:t>inner-max</a:t>
            </a:r>
            <a:r>
              <a:rPr lang="zh-CN" altLang="en-US" dirty="0"/>
              <a:t>阶段，需要</a:t>
            </a:r>
            <a:r>
              <a:rPr lang="en-US" altLang="zh-CN" dirty="0"/>
              <a:t>Fix dropout mask after first step.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AFD0454-6F26-4198-BB02-BC1429B8C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40" y="4080753"/>
            <a:ext cx="78486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18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87A81C3-B120-45EF-B0D2-AD274F051D56}"/>
              </a:ext>
            </a:extLst>
          </p:cNvPr>
          <p:cNvSpPr/>
          <p:nvPr/>
        </p:nvSpPr>
        <p:spPr>
          <a:xfrm>
            <a:off x="501404" y="813628"/>
            <a:ext cx="19880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800" b="1" dirty="0">
                <a:solidFill>
                  <a:prstClr val="black"/>
                </a:solidFill>
              </a:rPr>
              <a:t>参考文献：</a:t>
            </a:r>
            <a:endParaRPr lang="en-US" altLang="zh-CN" sz="2800" b="1" dirty="0">
              <a:solidFill>
                <a:prstClr val="black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EE46225-ABF6-4128-8BAA-22A53A36F42D}"/>
              </a:ext>
            </a:extLst>
          </p:cNvPr>
          <p:cNvSpPr/>
          <p:nvPr/>
        </p:nvSpPr>
        <p:spPr>
          <a:xfrm>
            <a:off x="572727" y="3941199"/>
            <a:ext cx="1046857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Ian Goodfellow, Jonathon </a:t>
            </a:r>
            <a:r>
              <a:rPr lang="en-US" altLang="zh-CN" sz="1600" dirty="0" err="1">
                <a:solidFill>
                  <a:srgbClr val="000000"/>
                </a:solidFill>
                <a:latin typeface="NimbusRomNo9L-Regu"/>
              </a:rPr>
              <a:t>Shlens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, and Christian </a:t>
            </a:r>
            <a:r>
              <a:rPr lang="en-US" altLang="zh-CN" sz="1600" dirty="0" err="1">
                <a:solidFill>
                  <a:srgbClr val="000000"/>
                </a:solidFill>
                <a:latin typeface="NimbusRomNo9L-Regu"/>
              </a:rPr>
              <a:t>Szegedy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. Explaining and harnessing adversarial examples.  </a:t>
            </a:r>
            <a:r>
              <a:rPr lang="en-US" altLang="zh-CN" sz="1600" i="1" dirty="0">
                <a:solidFill>
                  <a:srgbClr val="000000"/>
                </a:solidFill>
                <a:latin typeface="NimbusRomNo9L-ReguItal"/>
              </a:rPr>
              <a:t>ICLR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, 2015.</a:t>
            </a:r>
            <a:r>
              <a:rPr lang="en-US" altLang="zh-CN" sz="1600" dirty="0"/>
              <a:t> </a:t>
            </a:r>
            <a:br>
              <a:rPr lang="en-US" altLang="zh-CN" dirty="0"/>
            </a:br>
            <a:r>
              <a:rPr lang="en-US" altLang="zh-CN" sz="1600" dirty="0"/>
              <a:t>Christian </a:t>
            </a:r>
            <a:r>
              <a:rPr lang="en-US" altLang="zh-CN" sz="1600" dirty="0" err="1"/>
              <a:t>Szegedy</a:t>
            </a:r>
            <a:r>
              <a:rPr lang="en-US" altLang="zh-CN" sz="1600" dirty="0"/>
              <a:t>, Wojciech Zaremba, Ilya </a:t>
            </a:r>
            <a:r>
              <a:rPr lang="en-US" altLang="zh-CN" sz="1600" dirty="0" err="1"/>
              <a:t>Sutskever</a:t>
            </a:r>
            <a:r>
              <a:rPr lang="en-US" altLang="zh-CN" sz="1600" dirty="0"/>
              <a:t>, Joan Bruna, Dumitru Erhan, Ian Goodfellow, and Rob Fergus. Intriguing properties of neural networks.  ICLR, 2014</a:t>
            </a:r>
            <a:endParaRPr lang="zh-CN" altLang="en-US" sz="1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53D0A2E-6A3E-4821-BAF5-92CAEF8C452C}"/>
              </a:ext>
            </a:extLst>
          </p:cNvPr>
          <p:cNvSpPr/>
          <p:nvPr/>
        </p:nvSpPr>
        <p:spPr>
          <a:xfrm>
            <a:off x="572727" y="3597097"/>
            <a:ext cx="102491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NimbusSanL-Regu"/>
              </a:rPr>
              <a:t>Naveed Akhtar and Ajmal </a:t>
            </a:r>
            <a:r>
              <a:rPr lang="en-US" altLang="zh-CN" sz="1600" dirty="0" err="1">
                <a:solidFill>
                  <a:srgbClr val="000000"/>
                </a:solidFill>
                <a:latin typeface="NimbusSanL-Regu"/>
              </a:rPr>
              <a:t>Mian</a:t>
            </a:r>
            <a:r>
              <a:rPr lang="en-US" altLang="zh-CN" sz="1600" dirty="0">
                <a:solidFill>
                  <a:srgbClr val="000000"/>
                </a:solidFill>
                <a:latin typeface="NimbusSanL-Regu"/>
              </a:rPr>
              <a:t>, </a:t>
            </a:r>
            <a:r>
              <a:rPr lang="en-US" altLang="zh-CN" sz="1600" dirty="0"/>
              <a:t>Threat of Adversarial Attacks on Deep Learning in Computer Vision: A Survey, 2018 </a:t>
            </a:r>
            <a:endParaRPr lang="zh-CN" altLang="en-US" sz="1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972C5A8-98A5-4386-A741-0F4D69AFFA50}"/>
              </a:ext>
            </a:extLst>
          </p:cNvPr>
          <p:cNvSpPr/>
          <p:nvPr/>
        </p:nvSpPr>
        <p:spPr>
          <a:xfrm>
            <a:off x="572727" y="2937583"/>
            <a:ext cx="10468576" cy="56169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r>
              <a:rPr lang="en-US" altLang="zh-CN" sz="1600" dirty="0"/>
              <a:t>Aleksander </a:t>
            </a:r>
            <a:r>
              <a:rPr lang="en-US" altLang="zh-CN" sz="1600" dirty="0" err="1"/>
              <a:t>Madry</a:t>
            </a:r>
            <a:r>
              <a:rPr lang="en-US" altLang="zh-CN" sz="1600" dirty="0"/>
              <a:t>, Aleksandar </a:t>
            </a:r>
            <a:r>
              <a:rPr lang="en-US" altLang="zh-CN" sz="1600" dirty="0" err="1"/>
              <a:t>Makelov</a:t>
            </a:r>
            <a:r>
              <a:rPr lang="en-US" altLang="zh-CN" sz="1600" dirty="0"/>
              <a:t>, Ludwig Schmidt, Dimitris Tsipras, and Adrian </a:t>
            </a:r>
            <a:r>
              <a:rPr lang="en-US" altLang="zh-CN" sz="1600" dirty="0" err="1"/>
              <a:t>Vladu</a:t>
            </a:r>
            <a:r>
              <a:rPr lang="en-US" altLang="zh-CN" sz="1600" dirty="0"/>
              <a:t>. Towards Deep Learning Models Resistant to Adversarial Attacks.</a:t>
            </a:r>
            <a:r>
              <a:rPr lang="zh-CN" altLang="en-US" sz="1600" dirty="0"/>
              <a:t> </a:t>
            </a:r>
            <a:r>
              <a:rPr lang="en-US" altLang="zh-CN" sz="1600" dirty="0"/>
              <a:t>ICLR,</a:t>
            </a:r>
            <a:r>
              <a:rPr lang="zh-CN" altLang="en-US" sz="1600" dirty="0"/>
              <a:t> </a:t>
            </a:r>
            <a:r>
              <a:rPr lang="en-US" altLang="zh-CN" sz="1600" dirty="0"/>
              <a:t>2018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61D6548-27DE-4652-B240-E6C76F570EA1}"/>
              </a:ext>
            </a:extLst>
          </p:cNvPr>
          <p:cNvSpPr/>
          <p:nvPr/>
        </p:nvSpPr>
        <p:spPr>
          <a:xfrm>
            <a:off x="572727" y="2289402"/>
            <a:ext cx="1046857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err="1">
                <a:solidFill>
                  <a:srgbClr val="000000"/>
                </a:solidFill>
                <a:latin typeface="NimbusRomNo9L-Regu"/>
              </a:rPr>
              <a:t>Takeru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NimbusRomNo9L-Regu"/>
              </a:rPr>
              <a:t>Miyato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, Andrew M Dai, and Ian Goodfellow. Adversarial training methods for </a:t>
            </a:r>
            <a:r>
              <a:rPr lang="en-US" altLang="zh-CN" sz="1600" dirty="0" err="1">
                <a:solidFill>
                  <a:srgbClr val="000000"/>
                </a:solidFill>
                <a:latin typeface="NimbusRomNo9L-Regu"/>
              </a:rPr>
              <a:t>semisupervised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 text classification. In </a:t>
            </a:r>
            <a:r>
              <a:rPr lang="en-US" altLang="zh-CN" sz="1600" i="1" dirty="0">
                <a:solidFill>
                  <a:srgbClr val="000000"/>
                </a:solidFill>
                <a:latin typeface="NimbusRomNo9L-ReguItal"/>
              </a:rPr>
              <a:t>ICLR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, 2017.</a:t>
            </a:r>
            <a:r>
              <a:rPr lang="en-US" altLang="zh-CN" sz="1600" dirty="0"/>
              <a:t> </a:t>
            </a:r>
            <a:br>
              <a:rPr lang="en-US" altLang="zh-CN" sz="1600" dirty="0"/>
            </a:br>
            <a:endParaRPr lang="zh-CN" altLang="en-US" sz="16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453D059-D23F-40AE-8714-94E013EA9E21}"/>
              </a:ext>
            </a:extLst>
          </p:cNvPr>
          <p:cNvSpPr/>
          <p:nvPr/>
        </p:nvSpPr>
        <p:spPr>
          <a:xfrm>
            <a:off x="572727" y="19739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Tsipras, </a:t>
            </a:r>
            <a:r>
              <a:rPr lang="en-US" altLang="zh-CN" sz="1600" dirty="0" err="1">
                <a:solidFill>
                  <a:srgbClr val="000000"/>
                </a:solidFill>
                <a:latin typeface="NimbusRomNo9L-Regu"/>
              </a:rPr>
              <a:t>Madry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. Robustness may be at odds with accuracy.  ICLR 2019</a:t>
            </a:r>
            <a:br>
              <a:rPr lang="en-US" altLang="zh-CN" sz="1600" dirty="0"/>
            </a:br>
            <a:endParaRPr lang="zh-CN" altLang="en-US" sz="16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E5EBC6C-80C6-4D83-BB89-88BB392294C6}"/>
              </a:ext>
            </a:extLst>
          </p:cNvPr>
          <p:cNvSpPr/>
          <p:nvPr/>
        </p:nvSpPr>
        <p:spPr>
          <a:xfrm>
            <a:off x="572727" y="1601232"/>
            <a:ext cx="593617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Adversarial Examples Improve Image Recognition,</a:t>
            </a:r>
            <a:r>
              <a:rPr lang="zh-CN" altLang="en-US" sz="1600" dirty="0"/>
              <a:t> </a:t>
            </a:r>
            <a:r>
              <a:rPr lang="en-US" altLang="zh-CN" sz="1600" dirty="0"/>
              <a:t>arXiv:1911.09665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19670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1239712" y="816779"/>
            <a:ext cx="699876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0" dirty="0">
                <a:solidFill>
                  <a:srgbClr val="BC1F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en-US" altLang="zh-CN" sz="8000" dirty="0">
                <a:solidFill>
                  <a:srgbClr val="BC1F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HANKS</a:t>
            </a:r>
          </a:p>
          <a:p>
            <a:r>
              <a:rPr lang="zh-CN" altLang="en-US" sz="8000" dirty="0">
                <a:solidFill>
                  <a:srgbClr val="BC1F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谢谢</a:t>
            </a:r>
            <a:r>
              <a:rPr lang="en-US" altLang="zh-CN" sz="8000" dirty="0">
                <a:solidFill>
                  <a:srgbClr val="BC1F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sz="8000" dirty="0">
              <a:solidFill>
                <a:srgbClr val="BC1F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6901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1692522-86F1-4B83-AC36-DF7FB03E4C8B}"/>
              </a:ext>
            </a:extLst>
          </p:cNvPr>
          <p:cNvSpPr/>
          <p:nvPr/>
        </p:nvSpPr>
        <p:spPr>
          <a:xfrm>
            <a:off x="1596054" y="1132218"/>
            <a:ext cx="8520497" cy="4593563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r>
              <a:rPr lang="zh-CN" altLang="en-US" sz="3600" b="1" dirty="0">
                <a:latin typeface="华文彩云" panose="02010800040101010101" pitchFamily="2" charset="-122"/>
                <a:ea typeface="华文彩云" panose="02010800040101010101" pitchFamily="2" charset="-122"/>
              </a:rPr>
              <a:t>内容概要：</a:t>
            </a:r>
            <a:endParaRPr lang="en-US" altLang="zh-CN" sz="3600" b="1" dirty="0">
              <a:latin typeface="华文彩云" panose="02010800040101010101" pitchFamily="2" charset="-122"/>
              <a:ea typeface="华文彩云" panose="02010800040101010101" pitchFamily="2" charset="-122"/>
            </a:endParaRPr>
          </a:p>
          <a:p>
            <a:endParaRPr lang="en-US" altLang="zh-CN" sz="3600" b="1" dirty="0"/>
          </a:p>
          <a:p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1.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对抗样本和对抗训练介绍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- 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对抗样本和防御方式概述</a:t>
            </a:r>
            <a:endParaRPr lang="en-US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    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- 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几个生成对抗样本的方法</a:t>
            </a:r>
            <a:endParaRPr lang="en-US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    - 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对抗训练的发展</a:t>
            </a:r>
            <a:endParaRPr lang="en-US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2.NLP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的对抗训练方法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- PGD(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最普通的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  <a:p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   - </a:t>
            </a:r>
            <a:r>
              <a:rPr lang="en-US" altLang="zh-CN" sz="2400" b="1" dirty="0" err="1">
                <a:latin typeface="楷体" panose="02010609060101010101" pitchFamily="49" charset="-122"/>
                <a:ea typeface="楷体" panose="02010609060101010101" pitchFamily="49" charset="-122"/>
              </a:rPr>
              <a:t>FreeAT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和 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YOPO(PGD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的变种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  <a:p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   - </a:t>
            </a:r>
            <a:r>
              <a:rPr lang="en-US" altLang="zh-CN" sz="2400" b="1" dirty="0" err="1">
                <a:latin typeface="楷体" panose="02010609060101010101" pitchFamily="49" charset="-122"/>
                <a:ea typeface="楷体" panose="02010609060101010101" pitchFamily="49" charset="-122"/>
              </a:rPr>
              <a:t>FreeLB</a:t>
            </a:r>
            <a:endParaRPr lang="en-US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453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C2CB687-1A63-455D-B234-CF9BF3987885}"/>
              </a:ext>
            </a:extLst>
          </p:cNvPr>
          <p:cNvSpPr/>
          <p:nvPr/>
        </p:nvSpPr>
        <p:spPr>
          <a:xfrm>
            <a:off x="279463" y="797053"/>
            <a:ext cx="37096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800" b="1" dirty="0">
                <a:solidFill>
                  <a:prstClr val="black"/>
                </a:solidFill>
              </a:rPr>
              <a:t>1.</a:t>
            </a:r>
            <a:r>
              <a:rPr lang="zh-CN" altLang="en-US" sz="2800" b="1" dirty="0">
                <a:solidFill>
                  <a:prstClr val="black"/>
                </a:solidFill>
              </a:rPr>
              <a:t>对抗样本和对抗训练</a:t>
            </a:r>
            <a:endParaRPr lang="en-US" altLang="zh-CN" sz="2800" b="1" dirty="0">
              <a:solidFill>
                <a:prstClr val="black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CDDE0CA-27C0-4BDD-81BA-9A03CAC1C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180" y="4142550"/>
            <a:ext cx="6891526" cy="152031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B669CCE-8F16-4B6D-8676-318D2C3A3735}"/>
              </a:ext>
            </a:extLst>
          </p:cNvPr>
          <p:cNvSpPr/>
          <p:nvPr/>
        </p:nvSpPr>
        <p:spPr>
          <a:xfrm>
            <a:off x="7286904" y="2482688"/>
            <a:ext cx="9893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000" b="1" dirty="0">
                <a:solidFill>
                  <a:prstClr val="black"/>
                </a:solidFill>
              </a:rPr>
              <a:t>（</a:t>
            </a:r>
            <a:r>
              <a:rPr lang="en-US" altLang="zh-CN" sz="2000" b="1" dirty="0">
                <a:solidFill>
                  <a:prstClr val="black"/>
                </a:solidFill>
              </a:rPr>
              <a:t>CV</a:t>
            </a:r>
            <a:r>
              <a:rPr lang="zh-CN" altLang="en-US" sz="2000" b="1" dirty="0">
                <a:solidFill>
                  <a:prstClr val="black"/>
                </a:solidFill>
              </a:rPr>
              <a:t>）</a:t>
            </a:r>
            <a:endParaRPr lang="en-US" altLang="zh-CN" sz="2000" b="1" dirty="0">
              <a:solidFill>
                <a:prstClr val="black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3BEA67-4151-45D3-A9A9-1D5AA6C4EF0A}"/>
              </a:ext>
            </a:extLst>
          </p:cNvPr>
          <p:cNvSpPr/>
          <p:nvPr/>
        </p:nvSpPr>
        <p:spPr>
          <a:xfrm>
            <a:off x="7591706" y="4602331"/>
            <a:ext cx="11144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000" b="1" dirty="0">
                <a:solidFill>
                  <a:prstClr val="black"/>
                </a:solidFill>
              </a:rPr>
              <a:t>（</a:t>
            </a:r>
            <a:r>
              <a:rPr lang="en-US" altLang="zh-CN" sz="2000" b="1" dirty="0">
                <a:solidFill>
                  <a:prstClr val="black"/>
                </a:solidFill>
              </a:rPr>
              <a:t>NLP</a:t>
            </a:r>
            <a:r>
              <a:rPr lang="zh-CN" altLang="en-US" sz="2000" b="1" dirty="0">
                <a:solidFill>
                  <a:prstClr val="black"/>
                </a:solidFill>
              </a:rPr>
              <a:t>）</a:t>
            </a:r>
            <a:endParaRPr lang="en-US" altLang="zh-CN" sz="2000" b="1" dirty="0">
              <a:solidFill>
                <a:prstClr val="black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1CBF2A2-E8F6-436E-8263-0F9AF2F57F59}"/>
              </a:ext>
            </a:extLst>
          </p:cNvPr>
          <p:cNvSpPr/>
          <p:nvPr/>
        </p:nvSpPr>
        <p:spPr>
          <a:xfrm>
            <a:off x="634871" y="5787754"/>
            <a:ext cx="1046857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Ian Goodfellow, Jonathon </a:t>
            </a:r>
            <a:r>
              <a:rPr lang="en-US" altLang="zh-CN" sz="1600" dirty="0" err="1">
                <a:solidFill>
                  <a:srgbClr val="000000"/>
                </a:solidFill>
                <a:latin typeface="NimbusRomNo9L-Regu"/>
              </a:rPr>
              <a:t>Shlens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, and Christian </a:t>
            </a:r>
            <a:r>
              <a:rPr lang="en-US" altLang="zh-CN" sz="1600" dirty="0" err="1">
                <a:solidFill>
                  <a:srgbClr val="000000"/>
                </a:solidFill>
                <a:latin typeface="NimbusRomNo9L-Regu"/>
              </a:rPr>
              <a:t>Szegedy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. Explaining and harnessing adversarial examples.  </a:t>
            </a:r>
            <a:r>
              <a:rPr lang="en-US" altLang="zh-CN" sz="1600" i="1" dirty="0">
                <a:solidFill>
                  <a:srgbClr val="000000"/>
                </a:solidFill>
                <a:latin typeface="NimbusRomNo9L-ReguItal"/>
              </a:rPr>
              <a:t>ICLR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, 2015.</a:t>
            </a:r>
            <a:r>
              <a:rPr lang="en-US" altLang="zh-CN" sz="1600" dirty="0"/>
              <a:t> </a:t>
            </a:r>
          </a:p>
          <a:p>
            <a:br>
              <a:rPr lang="en-US" altLang="zh-CN" dirty="0"/>
            </a:br>
            <a:r>
              <a:rPr lang="en-US" altLang="zh-CN" sz="1600" dirty="0"/>
              <a:t>Christian </a:t>
            </a:r>
            <a:r>
              <a:rPr lang="en-US" altLang="zh-CN" sz="1600" dirty="0" err="1"/>
              <a:t>Szegedy</a:t>
            </a:r>
            <a:r>
              <a:rPr lang="en-US" altLang="zh-CN" sz="1600" dirty="0"/>
              <a:t>, Wojciech Zaremba, Ilya </a:t>
            </a:r>
            <a:r>
              <a:rPr lang="en-US" altLang="zh-CN" sz="1600" dirty="0" err="1"/>
              <a:t>Sutskever</a:t>
            </a:r>
            <a:r>
              <a:rPr lang="en-US" altLang="zh-CN" sz="1600" dirty="0"/>
              <a:t>, Joan Bruna, Dumitru Erhan, Ian Goodfellow, and Rob Fergus. Intriguing properties of neural networks.  ICLR, 2014</a:t>
            </a:r>
            <a:endParaRPr lang="zh-CN" altLang="en-US" sz="16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FA527BF-7CE4-49A3-9C02-47696FB20FC1}"/>
              </a:ext>
            </a:extLst>
          </p:cNvPr>
          <p:cNvSpPr txBox="1"/>
          <p:nvPr/>
        </p:nvSpPr>
        <p:spPr>
          <a:xfrm>
            <a:off x="48630" y="3081554"/>
            <a:ext cx="461665" cy="10028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b="1" dirty="0"/>
              <a:t>对抗样本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AC47102-CA1F-425B-BB8B-F323BB0A0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1772" y="1537730"/>
            <a:ext cx="5708342" cy="2290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3936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B4616713-894A-4C47-BCEF-7BF38E44C66B}"/>
              </a:ext>
            </a:extLst>
          </p:cNvPr>
          <p:cNvSpPr/>
          <p:nvPr/>
        </p:nvSpPr>
        <p:spPr>
          <a:xfrm>
            <a:off x="339688" y="3546963"/>
            <a:ext cx="1107996" cy="4705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对抗样本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512C624-7597-4F33-B878-EB8F9D5B6C77}"/>
              </a:ext>
            </a:extLst>
          </p:cNvPr>
          <p:cNvSpPr/>
          <p:nvPr/>
        </p:nvSpPr>
        <p:spPr>
          <a:xfrm>
            <a:off x="1893902" y="2851175"/>
            <a:ext cx="781235" cy="497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攻击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A9938AC-5652-42B8-8405-F85BA662D6C4}"/>
              </a:ext>
            </a:extLst>
          </p:cNvPr>
          <p:cNvSpPr/>
          <p:nvPr/>
        </p:nvSpPr>
        <p:spPr>
          <a:xfrm>
            <a:off x="1893902" y="4173948"/>
            <a:ext cx="781235" cy="497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防御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98C8DD2C-B86D-4CF5-A70E-EC83F77B081F}"/>
              </a:ext>
            </a:extLst>
          </p:cNvPr>
          <p:cNvCxnSpPr>
            <a:cxnSpLocks/>
            <a:stCxn id="3" idx="0"/>
            <a:endCxn id="4" idx="1"/>
          </p:cNvCxnSpPr>
          <p:nvPr/>
        </p:nvCxnSpPr>
        <p:spPr>
          <a:xfrm flipV="1">
            <a:off x="893686" y="3099750"/>
            <a:ext cx="1000216" cy="4472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73E5037-260F-4D24-85FE-6FFB08B7A23A}"/>
              </a:ext>
            </a:extLst>
          </p:cNvPr>
          <p:cNvCxnSpPr>
            <a:stCxn id="3" idx="2"/>
            <a:endCxn id="5" idx="1"/>
          </p:cNvCxnSpPr>
          <p:nvPr/>
        </p:nvCxnSpPr>
        <p:spPr>
          <a:xfrm>
            <a:off x="893686" y="4017479"/>
            <a:ext cx="1000216" cy="405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B0CC61DE-582A-4B43-A860-4CE16FD9062B}"/>
              </a:ext>
            </a:extLst>
          </p:cNvPr>
          <p:cNvCxnSpPr>
            <a:cxnSpLocks/>
            <a:stCxn id="4" idx="3"/>
            <a:endCxn id="22" idx="1"/>
          </p:cNvCxnSpPr>
          <p:nvPr/>
        </p:nvCxnSpPr>
        <p:spPr>
          <a:xfrm flipV="1">
            <a:off x="2675137" y="2759430"/>
            <a:ext cx="1091953" cy="340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0EB1E6F-AADC-40A7-B594-F107E5906BCB}"/>
              </a:ext>
            </a:extLst>
          </p:cNvPr>
          <p:cNvCxnSpPr>
            <a:cxnSpLocks/>
            <a:stCxn id="4" idx="3"/>
            <a:endCxn id="24" idx="1"/>
          </p:cNvCxnSpPr>
          <p:nvPr/>
        </p:nvCxnSpPr>
        <p:spPr>
          <a:xfrm>
            <a:off x="2675137" y="3099750"/>
            <a:ext cx="1091953" cy="3590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6640D51D-A09C-43E9-9E2B-CED4D5C4D533}"/>
              </a:ext>
            </a:extLst>
          </p:cNvPr>
          <p:cNvSpPr txBox="1"/>
          <p:nvPr/>
        </p:nvSpPr>
        <p:spPr>
          <a:xfrm>
            <a:off x="2859476" y="2619052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按知识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138298A-13D2-4B6E-9330-A1EC9F8AEB53}"/>
              </a:ext>
            </a:extLst>
          </p:cNvPr>
          <p:cNvSpPr txBox="1"/>
          <p:nvPr/>
        </p:nvSpPr>
        <p:spPr>
          <a:xfrm>
            <a:off x="2844682" y="3197017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按目标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4B6A581-96A3-440A-8246-03161D01BBEA}"/>
              </a:ext>
            </a:extLst>
          </p:cNvPr>
          <p:cNvSpPr/>
          <p:nvPr/>
        </p:nvSpPr>
        <p:spPr>
          <a:xfrm>
            <a:off x="3767090" y="2558198"/>
            <a:ext cx="2559730" cy="4024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黑盒攻击和白盒攻击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9484E627-8A67-4BB4-BD8D-B76896DEC72B}"/>
              </a:ext>
            </a:extLst>
          </p:cNvPr>
          <p:cNvSpPr/>
          <p:nvPr/>
        </p:nvSpPr>
        <p:spPr>
          <a:xfrm>
            <a:off x="3767090" y="3257523"/>
            <a:ext cx="2559730" cy="4024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目标攻击和非目标攻击</a:t>
            </a: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1A61AED1-E39C-4625-B24A-6FBCCC2E83F6}"/>
              </a:ext>
            </a:extLst>
          </p:cNvPr>
          <p:cNvCxnSpPr>
            <a:cxnSpLocks/>
            <a:stCxn id="5" idx="3"/>
            <a:endCxn id="34" idx="1"/>
          </p:cNvCxnSpPr>
          <p:nvPr/>
        </p:nvCxnSpPr>
        <p:spPr>
          <a:xfrm flipV="1">
            <a:off x="2675137" y="4112374"/>
            <a:ext cx="1091952" cy="3101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00D3A5F3-990A-466A-9520-6AE82B1946C9}"/>
              </a:ext>
            </a:extLst>
          </p:cNvPr>
          <p:cNvCxnSpPr>
            <a:cxnSpLocks/>
            <a:stCxn id="5" idx="3"/>
            <a:endCxn id="35" idx="1"/>
          </p:cNvCxnSpPr>
          <p:nvPr/>
        </p:nvCxnSpPr>
        <p:spPr>
          <a:xfrm>
            <a:off x="2675137" y="4422523"/>
            <a:ext cx="1091953" cy="3033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8D1126AC-7C17-4404-8192-5210ABFB8BA9}"/>
              </a:ext>
            </a:extLst>
          </p:cNvPr>
          <p:cNvSpPr/>
          <p:nvPr/>
        </p:nvSpPr>
        <p:spPr>
          <a:xfrm>
            <a:off x="3767089" y="3911142"/>
            <a:ext cx="3965361" cy="4024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Modifying training/input(</a:t>
            </a:r>
            <a:r>
              <a:rPr lang="zh-CN" altLang="en-US" sz="1400" dirty="0"/>
              <a:t>样本去噪、</a:t>
            </a:r>
            <a:r>
              <a:rPr lang="zh-CN" altLang="en-US" sz="1400" dirty="0">
                <a:solidFill>
                  <a:schemeClr val="tx1"/>
                </a:solidFill>
              </a:rPr>
              <a:t>对抗训练</a:t>
            </a:r>
            <a:r>
              <a:rPr lang="zh-CN" altLang="en-US" sz="1400" dirty="0"/>
              <a:t>等</a:t>
            </a:r>
            <a:r>
              <a:rPr lang="en-US" altLang="zh-CN" sz="1400" dirty="0"/>
              <a:t>)</a:t>
            </a:r>
            <a:endParaRPr lang="zh-CN" altLang="en-US" sz="1400" dirty="0"/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2B6DFFF9-7A70-4A87-A2AE-F1D77B1C591F}"/>
              </a:ext>
            </a:extLst>
          </p:cNvPr>
          <p:cNvSpPr/>
          <p:nvPr/>
        </p:nvSpPr>
        <p:spPr>
          <a:xfrm>
            <a:off x="3767090" y="4524618"/>
            <a:ext cx="3068716" cy="4024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Modifying the network(</a:t>
            </a:r>
            <a:r>
              <a:rPr lang="zh-CN" altLang="en-US" sz="1400" dirty="0"/>
              <a:t>梯度遮蔽等</a:t>
            </a:r>
            <a:r>
              <a:rPr lang="en-US" altLang="zh-CN" sz="1400" dirty="0"/>
              <a:t>)</a:t>
            </a:r>
            <a:endParaRPr lang="zh-CN" altLang="en-US" sz="1400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450A24A9-DEF8-403B-A2D0-5760213BB85B}"/>
              </a:ext>
            </a:extLst>
          </p:cNvPr>
          <p:cNvSpPr/>
          <p:nvPr/>
        </p:nvSpPr>
        <p:spPr>
          <a:xfrm>
            <a:off x="99990" y="6057165"/>
            <a:ext cx="85646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000000"/>
                </a:solidFill>
                <a:latin typeface="NimbusSanL-Regu"/>
              </a:rPr>
              <a:t>Naveed Akhtar and Ajmal </a:t>
            </a:r>
            <a:r>
              <a:rPr lang="en-US" altLang="zh-CN" sz="1400" dirty="0" err="1">
                <a:solidFill>
                  <a:srgbClr val="000000"/>
                </a:solidFill>
                <a:latin typeface="NimbusSanL-Regu"/>
              </a:rPr>
              <a:t>Mian</a:t>
            </a:r>
            <a:r>
              <a:rPr lang="en-US" altLang="zh-CN" sz="1400" dirty="0">
                <a:solidFill>
                  <a:srgbClr val="000000"/>
                </a:solidFill>
                <a:latin typeface="NimbusSanL-Regu"/>
              </a:rPr>
              <a:t>, </a:t>
            </a:r>
            <a:r>
              <a:rPr lang="en-US" altLang="zh-CN" sz="1400" dirty="0"/>
              <a:t>Threat of Adversarial Attacks on Deep Learning in Computer Vision: A Survey, 2018 </a:t>
            </a:r>
            <a:endParaRPr lang="zh-CN" altLang="en-US" sz="1400" dirty="0"/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06368A1D-DCEF-459E-8F8B-48F0717AB585}"/>
              </a:ext>
            </a:extLst>
          </p:cNvPr>
          <p:cNvSpPr/>
          <p:nvPr/>
        </p:nvSpPr>
        <p:spPr>
          <a:xfrm>
            <a:off x="3767090" y="5130544"/>
            <a:ext cx="3858828" cy="4024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Using additional network(</a:t>
            </a:r>
            <a:r>
              <a:rPr lang="zh-CN" altLang="en-US" sz="1400" dirty="0"/>
              <a:t>基于</a:t>
            </a:r>
            <a:r>
              <a:rPr lang="en-US" altLang="zh-CN" sz="1400" dirty="0"/>
              <a:t>GAN</a:t>
            </a:r>
            <a:r>
              <a:rPr lang="zh-CN" altLang="en-US" sz="1400" dirty="0"/>
              <a:t>的防御等</a:t>
            </a:r>
            <a:r>
              <a:rPr lang="en-US" altLang="zh-CN" sz="1400" dirty="0"/>
              <a:t>)</a:t>
            </a:r>
            <a:endParaRPr lang="zh-CN" altLang="en-US" sz="1400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41D628D-0748-4BA7-9FDD-038156CD3655}"/>
              </a:ext>
            </a:extLst>
          </p:cNvPr>
          <p:cNvCxnSpPr>
            <a:cxnSpLocks/>
            <a:stCxn id="5" idx="3"/>
            <a:endCxn id="43" idx="1"/>
          </p:cNvCxnSpPr>
          <p:nvPr/>
        </p:nvCxnSpPr>
        <p:spPr>
          <a:xfrm>
            <a:off x="2675137" y="4422523"/>
            <a:ext cx="1091953" cy="9092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图片 46">
            <a:extLst>
              <a:ext uri="{FF2B5EF4-FFF2-40B4-BE49-F238E27FC236}">
                <a16:creationId xmlns:a16="http://schemas.microsoft.com/office/drawing/2014/main" id="{1102CDBC-5E0A-4360-96E7-47C20CEA4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23" y="387214"/>
            <a:ext cx="8058150" cy="2085975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8CF6AC8B-376C-4E74-A9C2-C5AA11F92F32}"/>
              </a:ext>
            </a:extLst>
          </p:cNvPr>
          <p:cNvSpPr/>
          <p:nvPr/>
        </p:nvSpPr>
        <p:spPr>
          <a:xfrm>
            <a:off x="8200008" y="2384474"/>
            <a:ext cx="3349841" cy="11624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Brute-force adversarial training</a:t>
            </a:r>
          </a:p>
          <a:p>
            <a:pPr algn="ctr"/>
            <a:r>
              <a:rPr lang="en-US" altLang="zh-CN" sz="1400" dirty="0"/>
              <a:t>Data compression as defense</a:t>
            </a:r>
          </a:p>
          <a:p>
            <a:pPr algn="ctr"/>
            <a:r>
              <a:rPr lang="en-US" altLang="zh-CN" sz="1400" dirty="0"/>
              <a:t>Foveation based defense</a:t>
            </a:r>
          </a:p>
          <a:p>
            <a:pPr algn="ctr"/>
            <a:r>
              <a:rPr lang="en-US" altLang="zh-CN" sz="1400" dirty="0"/>
              <a:t>Data randomization and other methods</a:t>
            </a:r>
          </a:p>
          <a:p>
            <a:pPr algn="ctr"/>
            <a:r>
              <a:rPr lang="en-US" altLang="zh-CN" sz="1400" dirty="0"/>
              <a:t>……</a:t>
            </a:r>
            <a:endParaRPr lang="zh-CN" altLang="en-US" sz="1400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CC24CD9-BB8A-4201-8462-0FB1BEDD83E5}"/>
              </a:ext>
            </a:extLst>
          </p:cNvPr>
          <p:cNvCxnSpPr>
            <a:cxnSpLocks/>
            <a:stCxn id="34" idx="3"/>
            <a:endCxn id="2" idx="1"/>
          </p:cNvCxnSpPr>
          <p:nvPr/>
        </p:nvCxnSpPr>
        <p:spPr>
          <a:xfrm flipV="1">
            <a:off x="7732450" y="2965719"/>
            <a:ext cx="467558" cy="11466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88F0218C-740A-4314-BC23-C73209ED1171}"/>
              </a:ext>
            </a:extLst>
          </p:cNvPr>
          <p:cNvSpPr/>
          <p:nvPr/>
        </p:nvSpPr>
        <p:spPr>
          <a:xfrm>
            <a:off x="8853996" y="3608634"/>
            <a:ext cx="3053919" cy="1460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Deep Contractive Networks</a:t>
            </a:r>
          </a:p>
          <a:p>
            <a:pPr algn="ctr"/>
            <a:r>
              <a:rPr lang="en-US" altLang="zh-CN" sz="1400" dirty="0"/>
              <a:t>Gradient regularization/masking</a:t>
            </a:r>
          </a:p>
          <a:p>
            <a:pPr algn="ctr"/>
            <a:r>
              <a:rPr lang="en-US" altLang="zh-CN" sz="1400" dirty="0"/>
              <a:t>Defensive distillation</a:t>
            </a:r>
          </a:p>
          <a:p>
            <a:pPr algn="ctr"/>
            <a:r>
              <a:rPr lang="en-US" altLang="zh-CN" sz="1400" dirty="0"/>
              <a:t>Biologically inspired protection</a:t>
            </a:r>
          </a:p>
          <a:p>
            <a:pPr algn="ctr"/>
            <a:r>
              <a:rPr lang="en-US" altLang="zh-CN" sz="1400" dirty="0"/>
              <a:t>Parseval Networks</a:t>
            </a:r>
          </a:p>
          <a:p>
            <a:pPr algn="ctr"/>
            <a:r>
              <a:rPr lang="en-US" altLang="zh-CN" sz="1400" dirty="0"/>
              <a:t>……</a:t>
            </a:r>
            <a:endParaRPr lang="zh-CN" altLang="en-US" sz="1400" dirty="0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596168BF-9418-4C70-B53F-1FE430E1A617}"/>
              </a:ext>
            </a:extLst>
          </p:cNvPr>
          <p:cNvCxnSpPr>
            <a:cxnSpLocks/>
            <a:stCxn id="35" idx="3"/>
            <a:endCxn id="11" idx="1"/>
          </p:cNvCxnSpPr>
          <p:nvPr/>
        </p:nvCxnSpPr>
        <p:spPr>
          <a:xfrm flipV="1">
            <a:off x="6835806" y="4338753"/>
            <a:ext cx="2018190" cy="3870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6C78F8A7-0725-46F4-97BC-101517FE9026}"/>
              </a:ext>
            </a:extLst>
          </p:cNvPr>
          <p:cNvSpPr/>
          <p:nvPr/>
        </p:nvSpPr>
        <p:spPr>
          <a:xfrm>
            <a:off x="8938116" y="5193437"/>
            <a:ext cx="3253884" cy="8637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Defense against universal perturbations</a:t>
            </a:r>
          </a:p>
          <a:p>
            <a:pPr algn="ctr"/>
            <a:r>
              <a:rPr lang="en-US" altLang="zh-CN" sz="1400" dirty="0"/>
              <a:t>GAN-based defense</a:t>
            </a:r>
          </a:p>
          <a:p>
            <a:pPr algn="ctr"/>
            <a:r>
              <a:rPr lang="en-US" altLang="zh-CN" sz="1400" dirty="0"/>
              <a:t>Detection Only approaches </a:t>
            </a:r>
          </a:p>
          <a:p>
            <a:pPr algn="ctr"/>
            <a:r>
              <a:rPr lang="en-US" altLang="zh-CN" sz="1400" dirty="0"/>
              <a:t>……</a:t>
            </a:r>
            <a:endParaRPr lang="zh-CN" altLang="en-US" sz="1400" dirty="0"/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BE55CAA8-D31B-4A1D-ADD5-91F6F3CFEB98}"/>
              </a:ext>
            </a:extLst>
          </p:cNvPr>
          <p:cNvCxnSpPr>
            <a:cxnSpLocks/>
            <a:stCxn id="43" idx="3"/>
            <a:endCxn id="25" idx="1"/>
          </p:cNvCxnSpPr>
          <p:nvPr/>
        </p:nvCxnSpPr>
        <p:spPr>
          <a:xfrm>
            <a:off x="7625918" y="5331776"/>
            <a:ext cx="1312198" cy="2935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8509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DC9425C-84B2-4DE5-9A23-05F5E91BA77C}"/>
              </a:ext>
            </a:extLst>
          </p:cNvPr>
          <p:cNvSpPr txBox="1"/>
          <p:nvPr/>
        </p:nvSpPr>
        <p:spPr>
          <a:xfrm>
            <a:off x="707744" y="1185522"/>
            <a:ext cx="31134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/>
              <a:t>FGSM (Fast Gradient Sign Method)</a:t>
            </a:r>
            <a:endParaRPr lang="zh-CN" altLang="en-US" sz="1600" b="1" dirty="0"/>
          </a:p>
        </p:txBody>
      </p:sp>
      <p:pic>
        <p:nvPicPr>
          <p:cNvPr id="12" name="图形 11">
            <a:extLst>
              <a:ext uri="{FF2B5EF4-FFF2-40B4-BE49-F238E27FC236}">
                <a16:creationId xmlns:a16="http://schemas.microsoft.com/office/drawing/2014/main" id="{D8619B28-985F-472A-90E7-8D71346C8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751" y="1799746"/>
            <a:ext cx="1994240" cy="293888"/>
          </a:xfrm>
          <a:prstGeom prst="rect">
            <a:avLst/>
          </a:prstGeom>
        </p:spPr>
      </p:pic>
      <p:pic>
        <p:nvPicPr>
          <p:cNvPr id="14" name="图形 13">
            <a:extLst>
              <a:ext uri="{FF2B5EF4-FFF2-40B4-BE49-F238E27FC236}">
                <a16:creationId xmlns:a16="http://schemas.microsoft.com/office/drawing/2014/main" id="{1A3F0BC3-B91A-4270-8413-2FDFCBBDDF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4244" y="1790175"/>
            <a:ext cx="2124132" cy="313030"/>
          </a:xfrm>
          <a:prstGeom prst="rect">
            <a:avLst/>
          </a:prstGeom>
        </p:spPr>
      </p:pic>
      <p:pic>
        <p:nvPicPr>
          <p:cNvPr id="16" name="图形 15">
            <a:extLst>
              <a:ext uri="{FF2B5EF4-FFF2-40B4-BE49-F238E27FC236}">
                <a16:creationId xmlns:a16="http://schemas.microsoft.com/office/drawing/2014/main" id="{7CE13F33-5924-4748-9230-D4F731909A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72279" y="1817455"/>
            <a:ext cx="2248689" cy="25847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63C14D98-AB8A-4126-84C8-08731EB76571}"/>
              </a:ext>
            </a:extLst>
          </p:cNvPr>
          <p:cNvSpPr/>
          <p:nvPr/>
        </p:nvSpPr>
        <p:spPr>
          <a:xfrm>
            <a:off x="707745" y="2640412"/>
            <a:ext cx="2623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/>
              <a:t>FGM (Fast Gradient Method)</a:t>
            </a:r>
            <a:endParaRPr lang="zh-CN" altLang="en-US" sz="1600" b="1" dirty="0"/>
          </a:p>
        </p:txBody>
      </p:sp>
      <p:pic>
        <p:nvPicPr>
          <p:cNvPr id="19" name="图形 18">
            <a:extLst>
              <a:ext uri="{FF2B5EF4-FFF2-40B4-BE49-F238E27FC236}">
                <a16:creationId xmlns:a16="http://schemas.microsoft.com/office/drawing/2014/main" id="{CA7D3BD0-89A6-466A-953D-AB90A9AF2E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344245" y="3234924"/>
            <a:ext cx="1954442" cy="321908"/>
          </a:xfrm>
          <a:prstGeom prst="rect">
            <a:avLst/>
          </a:prstGeom>
        </p:spPr>
      </p:pic>
      <p:pic>
        <p:nvPicPr>
          <p:cNvPr id="20" name="图形 19">
            <a:extLst>
              <a:ext uri="{FF2B5EF4-FFF2-40B4-BE49-F238E27FC236}">
                <a16:creationId xmlns:a16="http://schemas.microsoft.com/office/drawing/2014/main" id="{587DFBEE-24A8-4822-AA0D-50CE06CE0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752" y="3234924"/>
            <a:ext cx="1994240" cy="293888"/>
          </a:xfrm>
          <a:prstGeom prst="rect">
            <a:avLst/>
          </a:prstGeom>
        </p:spPr>
      </p:pic>
      <p:pic>
        <p:nvPicPr>
          <p:cNvPr id="21" name="图形 20">
            <a:extLst>
              <a:ext uri="{FF2B5EF4-FFF2-40B4-BE49-F238E27FC236}">
                <a16:creationId xmlns:a16="http://schemas.microsoft.com/office/drawing/2014/main" id="{096D12DA-5D58-4884-A1A1-0F587CC847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72279" y="3281855"/>
            <a:ext cx="2248689" cy="258470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4E4BF1E7-D2AE-4387-8DD5-B476B6DBBD8C}"/>
              </a:ext>
            </a:extLst>
          </p:cNvPr>
          <p:cNvSpPr/>
          <p:nvPr/>
        </p:nvSpPr>
        <p:spPr>
          <a:xfrm>
            <a:off x="707744" y="4056242"/>
            <a:ext cx="306314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>
                <a:solidFill>
                  <a:srgbClr val="1A1A1A"/>
                </a:solidFill>
                <a:latin typeface="-apple-system"/>
              </a:rPr>
              <a:t>PGD (Projected Gradient Descent)</a:t>
            </a:r>
            <a:endParaRPr lang="en-US" altLang="zh-CN" sz="1600" b="1" i="0" dirty="0">
              <a:solidFill>
                <a:srgbClr val="1A1A1A"/>
              </a:solidFill>
              <a:effectLst/>
              <a:latin typeface="-apple-system"/>
            </a:endParaRPr>
          </a:p>
        </p:txBody>
      </p:sp>
      <p:pic>
        <p:nvPicPr>
          <p:cNvPr id="32" name="图形 31">
            <a:extLst>
              <a:ext uri="{FF2B5EF4-FFF2-40B4-BE49-F238E27FC236}">
                <a16:creationId xmlns:a16="http://schemas.microsoft.com/office/drawing/2014/main" id="{46EEF32C-2B4B-471A-B383-01167843CD5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469546" y="4606088"/>
            <a:ext cx="7997659" cy="35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67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>
            <a:off x="280294" y="5742292"/>
            <a:ext cx="7904918" cy="56169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r>
              <a:rPr lang="en-US" altLang="zh-CN" sz="1600" dirty="0"/>
              <a:t>Aleksander </a:t>
            </a:r>
            <a:r>
              <a:rPr lang="en-US" altLang="zh-CN" sz="1600" dirty="0" err="1"/>
              <a:t>Madry</a:t>
            </a:r>
            <a:r>
              <a:rPr lang="en-US" altLang="zh-CN" sz="1600" dirty="0"/>
              <a:t>, Aleksandar </a:t>
            </a:r>
            <a:r>
              <a:rPr lang="en-US" altLang="zh-CN" sz="1600" dirty="0" err="1"/>
              <a:t>Makelov</a:t>
            </a:r>
            <a:r>
              <a:rPr lang="en-US" altLang="zh-CN" sz="1600" dirty="0"/>
              <a:t>, Ludwig Schmidt, Dimitris Tsipras, and Adrian </a:t>
            </a:r>
            <a:r>
              <a:rPr lang="en-US" altLang="zh-CN" sz="1600" dirty="0" err="1"/>
              <a:t>Vladu</a:t>
            </a:r>
            <a:r>
              <a:rPr lang="en-US" altLang="zh-CN" sz="1600" dirty="0"/>
              <a:t>. Towards Deep Learning Models Resistant to Adversarial Attacks.</a:t>
            </a:r>
            <a:r>
              <a:rPr lang="zh-CN" altLang="en-US" sz="1600" dirty="0"/>
              <a:t> </a:t>
            </a:r>
            <a:r>
              <a:rPr lang="en-US" altLang="zh-CN" sz="1600" dirty="0"/>
              <a:t>ICLR,</a:t>
            </a:r>
            <a:r>
              <a:rPr lang="zh-CN" altLang="en-US" sz="1600" dirty="0"/>
              <a:t> </a:t>
            </a:r>
            <a:r>
              <a:rPr lang="en-US" altLang="zh-CN" sz="1600" dirty="0"/>
              <a:t>2018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E7D75D1-82F5-4BC1-B9AC-43D0A541A970}"/>
              </a:ext>
            </a:extLst>
          </p:cNvPr>
          <p:cNvSpPr/>
          <p:nvPr/>
        </p:nvSpPr>
        <p:spPr>
          <a:xfrm>
            <a:off x="424814" y="1179969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i="0" dirty="0">
                <a:solidFill>
                  <a:srgbClr val="4F4F4F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对抗训练理论化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121BF0-C58B-47BB-B6C3-0FB5C1C0A506}"/>
              </a:ext>
            </a:extLst>
          </p:cNvPr>
          <p:cNvSpPr/>
          <p:nvPr/>
        </p:nvSpPr>
        <p:spPr>
          <a:xfrm>
            <a:off x="280294" y="3330515"/>
            <a:ext cx="91244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inner-max: </a:t>
            </a:r>
            <a:r>
              <a:rPr lang="zh-CN" altLang="en-US" sz="1600" dirty="0"/>
              <a:t>目标是找到原始</a:t>
            </a:r>
            <a:r>
              <a:rPr lang="en-US" altLang="zh-CN" sz="1600" dirty="0"/>
              <a:t>clean</a:t>
            </a:r>
            <a:r>
              <a:rPr lang="zh-CN" altLang="en-US" sz="1600" dirty="0"/>
              <a:t>数据中所对应的对抗样本，使其能够实现最大程度干扰模型</a:t>
            </a:r>
            <a:endParaRPr lang="en-US" altLang="zh-CN" sz="1600" dirty="0"/>
          </a:p>
          <a:p>
            <a:r>
              <a:rPr lang="en-US" altLang="zh-CN" sz="1600" dirty="0"/>
              <a:t>outer-min: </a:t>
            </a:r>
            <a:r>
              <a:rPr lang="zh-CN" altLang="en-US" sz="1600" dirty="0"/>
              <a:t>目标是寻找到合适的网络参数，使得模型的</a:t>
            </a:r>
            <a:r>
              <a:rPr lang="en-US" altLang="zh-CN" sz="1600" dirty="0"/>
              <a:t>robustness</a:t>
            </a:r>
            <a:r>
              <a:rPr lang="zh-CN" altLang="en-US" sz="1600" dirty="0"/>
              <a:t>提升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C0062AB-2134-4B92-A831-D0F5FA4088B7}"/>
              </a:ext>
            </a:extLst>
          </p:cNvPr>
          <p:cNvSpPr txBox="1"/>
          <p:nvPr/>
        </p:nvSpPr>
        <p:spPr>
          <a:xfrm>
            <a:off x="280295" y="4644125"/>
            <a:ext cx="7822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想让模型更</a:t>
            </a:r>
            <a:r>
              <a:rPr lang="en-US" altLang="zh-CN" b="1" dirty="0"/>
              <a:t>Robust</a:t>
            </a:r>
            <a:r>
              <a:rPr lang="zh-CN" altLang="en-US" b="1" dirty="0"/>
              <a:t>，可在训练过程中动态生成对抗样本并利用它们训练模型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076F449-9367-45C3-AC09-1519C64450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7813" y="1974545"/>
            <a:ext cx="6858489" cy="69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247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4C5A7FD-9F65-4BF7-9148-E887F0FE3814}"/>
              </a:ext>
            </a:extLst>
          </p:cNvPr>
          <p:cNvSpPr txBox="1"/>
          <p:nvPr/>
        </p:nvSpPr>
        <p:spPr>
          <a:xfrm>
            <a:off x="48630" y="3081554"/>
            <a:ext cx="461665" cy="147732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dirty="0"/>
              <a:t>对抗训练作用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AE2C01C-81D1-4FD5-BAF3-645B77816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768" y="2452807"/>
            <a:ext cx="2149984" cy="254587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610B19A-F523-4E9A-90F8-A25B227E4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324" y="2395659"/>
            <a:ext cx="2171444" cy="266017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0FAF56E-8912-4B31-8087-227B8B66EF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9066" y="2776847"/>
            <a:ext cx="5979610" cy="189779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7CBFED1-DC21-41D1-A791-FDA28FE835DF}"/>
              </a:ext>
            </a:extLst>
          </p:cNvPr>
          <p:cNvSpPr txBox="1"/>
          <p:nvPr/>
        </p:nvSpPr>
        <p:spPr>
          <a:xfrm>
            <a:off x="3353829" y="5144406"/>
            <a:ext cx="5342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Robustness</a:t>
            </a:r>
            <a:r>
              <a:rPr lang="zh-CN" altLang="en-US" dirty="0"/>
              <a:t>提高了，但是</a:t>
            </a:r>
            <a:r>
              <a:rPr lang="en-US" altLang="zh-CN" dirty="0"/>
              <a:t>generalization</a:t>
            </a:r>
            <a:r>
              <a:rPr lang="zh-CN" altLang="en-US" dirty="0"/>
              <a:t>受到了影响。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A9B47EA-7761-4679-922E-68EF6F739529}"/>
              </a:ext>
            </a:extLst>
          </p:cNvPr>
          <p:cNvSpPr/>
          <p:nvPr/>
        </p:nvSpPr>
        <p:spPr>
          <a:xfrm>
            <a:off x="543604" y="686516"/>
            <a:ext cx="43297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prstClr val="black"/>
                </a:solidFill>
              </a:rPr>
              <a:t>Robustness May Be at Odds with Accuracy?</a:t>
            </a:r>
            <a:endParaRPr lang="zh-CN" altLang="en-US" b="1" dirty="0"/>
          </a:p>
        </p:txBody>
      </p:sp>
      <p:pic>
        <p:nvPicPr>
          <p:cNvPr id="12" name="图形 11">
            <a:extLst>
              <a:ext uri="{FF2B5EF4-FFF2-40B4-BE49-F238E27FC236}">
                <a16:creationId xmlns:a16="http://schemas.microsoft.com/office/drawing/2014/main" id="{09F0626E-4CFF-42FC-8F84-2213CC153D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3324" y="1420416"/>
            <a:ext cx="6858489" cy="69003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45AF369-7D5F-4D96-918E-67EE26493D3C}"/>
              </a:ext>
            </a:extLst>
          </p:cNvPr>
          <p:cNvSpPr/>
          <p:nvPr/>
        </p:nvSpPr>
        <p:spPr>
          <a:xfrm>
            <a:off x="683324" y="5983502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Tsipras, </a:t>
            </a:r>
            <a:r>
              <a:rPr lang="en-US" altLang="zh-CN" sz="1600" dirty="0" err="1">
                <a:solidFill>
                  <a:srgbClr val="000000"/>
                </a:solidFill>
                <a:latin typeface="NimbusRomNo9L-Regu"/>
              </a:rPr>
              <a:t>Madry</a:t>
            </a:r>
            <a:r>
              <a:rPr lang="en-US" altLang="zh-CN" sz="1600" dirty="0">
                <a:solidFill>
                  <a:srgbClr val="000000"/>
                </a:solidFill>
                <a:latin typeface="NimbusRomNo9L-Regu"/>
              </a:rPr>
              <a:t>. Robustness may be at odds with accuracy.  ICLR 2019</a:t>
            </a:r>
            <a:br>
              <a:rPr lang="en-US" altLang="zh-CN" sz="1600" dirty="0"/>
            </a:b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82120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A3983D12-37AB-4B69-BC6A-74D23B2FB309}"/>
              </a:ext>
            </a:extLst>
          </p:cNvPr>
          <p:cNvSpPr/>
          <p:nvPr/>
        </p:nvSpPr>
        <p:spPr>
          <a:xfrm>
            <a:off x="316469" y="5995049"/>
            <a:ext cx="66611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Adversarial Examples Improve Image Recognition</a:t>
            </a:r>
            <a:r>
              <a:rPr lang="zh-CN" altLang="en-US" dirty="0"/>
              <a:t>，</a:t>
            </a:r>
            <a:r>
              <a:rPr lang="en-US" altLang="zh-CN" dirty="0"/>
              <a:t>arXiv:1911.09665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C15E4D0-F9B7-4DB6-BA83-EACD3D766DD4}"/>
              </a:ext>
            </a:extLst>
          </p:cNvPr>
          <p:cNvSpPr txBox="1"/>
          <p:nvPr/>
        </p:nvSpPr>
        <p:spPr>
          <a:xfrm>
            <a:off x="827140" y="4140679"/>
            <a:ext cx="40831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/>
              <a:t>干净样本损失和对抗样本损失都加入训练：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EC33ADA-07E4-481A-B15C-3015469D06E4}"/>
              </a:ext>
            </a:extLst>
          </p:cNvPr>
          <p:cNvSpPr txBox="1"/>
          <p:nvPr/>
        </p:nvSpPr>
        <p:spPr>
          <a:xfrm>
            <a:off x="852170" y="3563842"/>
            <a:ext cx="43140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文章认为是干净样本和对抗样本分布不匹配，阻止了</a:t>
            </a:r>
            <a:endParaRPr lang="en-US" altLang="zh-CN" sz="1400" dirty="0"/>
          </a:p>
          <a:p>
            <a:r>
              <a:rPr lang="zh-CN" altLang="en-US" sz="1400" dirty="0"/>
              <a:t>模型从两个分布域准确、有效地提取有价值的特征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54972CF-EE12-4E68-AE8F-7FE3D161A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21" y="1140505"/>
            <a:ext cx="4077498" cy="213547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D69427E-33E3-47EC-8344-53DEFEDA1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6069" y="2125566"/>
            <a:ext cx="3578003" cy="286373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154E796-FD8F-4EB1-9F95-22138B5699E4}"/>
              </a:ext>
            </a:extLst>
          </p:cNvPr>
          <p:cNvSpPr txBox="1"/>
          <p:nvPr/>
        </p:nvSpPr>
        <p:spPr>
          <a:xfrm>
            <a:off x="6761825" y="5088726"/>
            <a:ext cx="31197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对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</a:rPr>
              <a:t>clean</a:t>
            </a: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样本和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</a:rPr>
              <a:t>adv</a:t>
            </a: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样本使用</a:t>
            </a:r>
            <a:endParaRPr lang="en-US" altLang="zh-CN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不同</a:t>
            </a:r>
            <a:r>
              <a:rPr lang="en-US" altLang="zh-CN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BatchNorm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2FD8E99-5A08-4351-8B14-B08C0E5672E1}"/>
              </a:ext>
            </a:extLst>
          </p:cNvPr>
          <p:cNvSpPr/>
          <p:nvPr/>
        </p:nvSpPr>
        <p:spPr>
          <a:xfrm>
            <a:off x="756119" y="622117"/>
            <a:ext cx="4506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prstClr val="black"/>
                </a:solidFill>
              </a:rPr>
              <a:t>Adversarial Examples Improve Generalization</a:t>
            </a:r>
            <a:endParaRPr lang="zh-CN" altLang="en-US" b="1" dirty="0"/>
          </a:p>
        </p:txBody>
      </p:sp>
      <p:pic>
        <p:nvPicPr>
          <p:cNvPr id="3" name="图形 2">
            <a:extLst>
              <a:ext uri="{FF2B5EF4-FFF2-40B4-BE49-F238E27FC236}">
                <a16:creationId xmlns:a16="http://schemas.microsoft.com/office/drawing/2014/main" id="{F5CA382B-829F-4ACC-B6DC-6B527F24EE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3803" y="4703886"/>
            <a:ext cx="5085621" cy="57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26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9954366-545E-44C4-9FD1-C1A369EB1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3" y="1185346"/>
            <a:ext cx="5172230" cy="371512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5ECCCA1-1B21-4AD1-9757-2018F16B3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510" y="1006584"/>
            <a:ext cx="3188564" cy="309176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AE20D9A-3F7E-41A8-90F9-66FAAEC4009F}"/>
              </a:ext>
            </a:extLst>
          </p:cNvPr>
          <p:cNvSpPr txBox="1"/>
          <p:nvPr/>
        </p:nvSpPr>
        <p:spPr>
          <a:xfrm>
            <a:off x="10502408" y="3592583"/>
            <a:ext cx="849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</a:rPr>
              <a:t>results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745A99D-334B-4600-8A99-2F4895ABDF61}"/>
              </a:ext>
            </a:extLst>
          </p:cNvPr>
          <p:cNvSpPr txBox="1"/>
          <p:nvPr/>
        </p:nvSpPr>
        <p:spPr>
          <a:xfrm>
            <a:off x="839679" y="544919"/>
            <a:ext cx="13655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err="1"/>
              <a:t>AdvProp</a:t>
            </a:r>
            <a:r>
              <a:rPr lang="en-US" altLang="zh-CN" sz="2400" b="1" dirty="0"/>
              <a:t>:</a:t>
            </a:r>
            <a:endParaRPr lang="zh-CN" altLang="en-US" sz="2400" b="1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203586D-FB8F-4000-9FAD-3B444EDC02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1260" y="4098353"/>
            <a:ext cx="4135431" cy="250381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A78BE43-3AF5-4D36-A0FC-6741FBC636E3}"/>
              </a:ext>
            </a:extLst>
          </p:cNvPr>
          <p:cNvSpPr/>
          <p:nvPr/>
        </p:nvSpPr>
        <p:spPr>
          <a:xfrm>
            <a:off x="263166" y="5672654"/>
            <a:ext cx="62592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prstClr val="black"/>
                </a:solidFill>
              </a:rPr>
              <a:t>Conclusion</a:t>
            </a:r>
            <a:r>
              <a:rPr lang="zh-CN" altLang="en-US" sz="1400" b="1" dirty="0">
                <a:solidFill>
                  <a:prstClr val="black"/>
                </a:solidFill>
              </a:rPr>
              <a:t>：</a:t>
            </a:r>
            <a:r>
              <a:rPr lang="en-US" altLang="zh-CN" sz="1400" b="1" dirty="0">
                <a:solidFill>
                  <a:prstClr val="black"/>
                </a:solidFill>
              </a:rPr>
              <a:t>Adversarial training Improve both Generalization and Robustness</a:t>
            </a:r>
            <a:endParaRPr lang="zh-CN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87361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f3f5449d639590d3c351d22c35db334616fad7"/>
  <p:tag name="ISPRING_RESOURCE_PATHS_HASH_PRESENTER" val="b0617f9b67814c89d0d5dc9ff089a3296e522636"/>
  <p:tag name="ISPRING_PLAYERS_CUSTOMIZATION" val="UEsDBBQAAgAIALqOsUhS8+efTQQAANgQAAAdAAAAdW5pdmVyc2FsL2NvbW1vbl9tZXNzYWdlcy5sbmetWOtu2zYU/l+g70AIKLABW9oOaFEMiQNaYmwisuRKdJzsAoGRGJuoJGa6uM1+7Wn2YHuSHVKyY6ctJCUBbMOk/H3n8Nzp49MvWYo2oiilyk+st0dvLCTyWCUyX51YC3b28wcLlRXPE56qXJxYubLQ6ejli+OU56uarwR8f/kCoeNMlCUsy5Fe3a+RTE6s+Tiy/dkce1eR60/8aEwn1shW2S3P75CrVuqP4odf3n/48vbd+x+PX7fIPkThDLvuIRUyTO/e9CDyWOC7EbARN/LIJbNG+nMYzl8wl3rEGrVfhqHnAbmwRvqzE7cIAuKxKHSpQyIaRp7PjC1cwohjja5UjdZ8I1Cl0EaKz6haC/BkJQuBylQm5kGsYCOvRZcwx59h6kUBCVlAbUZ9zxqFqijufjK0vK7WqgBxJUpkya9TkRiZEDPm+W0hShDNK4gpBK9qLeGXKuMyP+oUHeAl9SYR8303jIjnbHesEckT5BRcixnIEuCQBEBQ8FIUj8BGJsoMHOE0HcYwpZOpC2+mVZjK1TqFdzVUjzkBH8xF3oWCGCEBRFcYLv3A0UYDUYijW16Wn1WRHMTHvqO6iKln+xCCNtsjZ5pjSww+llA5ikLEVRfZjIQhnpBo7F9CIEPe+UMQ/jmk2/kQxBUJIUVI2IXx8AWdYB3wOsW28b/Nr5jrcE7vEI9jwGnzbaSqS9jRJoUsMJlWHg0TE5KPC3Abxe530rhhBeua1UpuBOhRJKLoFASVxSaOjqKPC/pbdIapS5wIwsrxlxEzJU9LzPgdylWFeLLheSzQtYh5DbF+B88SmZhn2s9G/l+1/Bvxqq0qr9qC5Dnk8tVQfQ5q2DfUqkvQqapEdlt1idYGa9V/jBY6pr+rQp+jP05+aBMPB9R/Hs+UMqvTpuo+2T87zYb6qFOJJ1qqv7eeW5Owqa1jCgVrLFV/BIFuqvsHNMC0P4p6ZyBo3pRoqOE0vxkg0/NbAk+hx3JcgKkOVLgAEw7AL8k4pAxmo6W4LmXVOXaYbGwc9G3XxjDnpaIS98l4LW4UTDip4Jtm+oAuZDzd6dC94eagVTDKXFDZA8JVEzxAmcoM9E96cC5mZGuBpsAfnGSp6jQxyZvKT6bIg23rTHw9Nt0UKjO7KS+3wds0mdOnaNEcLmiEzge0/13+9fbPXvo93kshwYE9jWzs2UQP+jpX054gSAFtCpeFkYvHGg65kPEqXkMzvVF1nvQkamZ1h5xhIGvPHApexOv//vm3J8cDTZpd1O7+OogEEltXQbIj+91TlSj/7CJheHyIM4s+qPZus8X1vOowClH4LHcI3rSWTGWwddQtF4K8dRpmDNvTGeQBDIBDgDMcnEMJM8P3MKSx6jDI7hI5BPSwU3Ri4SiMziPsOObyDNmUyvhT0wQTuCLE7S06hVt0XzJ7ij0onA/4RCKrgYSm12zLCmRus77P283XrWe3Ks1/EMev9/6S+B9QSwMEFAACAAgAuo6xSKHjFIpeAwAAiA0AACcAAAB1bml2ZXJzYWwvZmxhc2hfcHVibGlzaGluZ19zZXR0aW5ncy54bWzVV81yGjkQvvMUKqVyDGOyzq7jAly79lBLhWAKyN/JJUYNo7JGmpU0EHLap8mD5UnSGgEeEscZO6EqOVCgVvfX/92iffY+k2QJxgqtOrTVPKIEVKK5UIsOfTXtPTmhxDqmOJNaQYcqTclZt9HOi5kUNp2Ac8hqCcIoe5q7Dk2dy0+jaLVaNYXNjb/VsnCIb5uJzqLcgAXlwES5ZGv8cuscLN0g1ADAT6bVRqzbaBDSDkgvNS8kEMHRciW8U0z2JLMpjQLbjCXXC6MLxc+11IaYxaxDH7VOWs9b/2x5AtSFyED5mNguEj3ZnTLOhbeCyYn4ACQFsUjR3NbRMSUrwV3aoU+PPQyyR1/DlODBd+ZhzjUGQbkNfgaOceZYOAaFBuZgMBtgu84UgKB7tAqng/duRwgkvlYsE8kUb4gPVYdeTK/GcS8ex8Pz+OrVeBBMrS0x7U8HcS2Zf9+N4vGgP3xxNb28HEz7oxup0oeKte1o3/E2BkgXpuoec44lKcbRbcNQpWy55lrtRcCfyUxLrIU5kxawrLMZ8CHLoFIdk2uhesjZomSOfsh1h/5tBJOUCMekSHbCtphZJ1xZhb0qJ0EsbBcgLyf0Rn0ITpIyY6Fq1vbG+hJIum90ITlZ64JIcQ3EaYLuFxn+SoFUa4XMjc5KKpazI1YK1LgUsAJ+VoZ0A/gtRe9QRVagJPZOLsEFDf8V4gOZwVwbxAW2xE5DurABv3kv4JxZewPKtjY+ngz6F/FVf3gRv33sHWR8ybB67weOCYcsdwfBZ2uitNvKYTgSVlgok8IFL+/q+NZ8eBqsyAoZ0vyzk1GBPmBKDqPlPon5rgW11aZsWTaib64SGltQYEoCJl4kOC6E2kzjGoAJU0QruSYswalmfVsvhS4sUkIDB2j7cAuDPBGqPC1wtKFGw8HUgjxqPf3j+Nmff508P21Gn/7/+OROoc28H0nm1YWBf37nlqgt+cVG+o7cHTtmt2e+nr/tyO+F29eE3y2/5JYYjePXdTI5jN9OaxVRPKkFd1mH6/JFHa5xWGujykqrZQKOwUVoaxyEUmTCAf+ZRf2AMvmh10SoscOUyQF9/pHW+G1cDqfdu3TvIdqObn25+5tMKJFhIPwQ3j33u8+Oj/Bpe+tVo4Fo+/+euo3PUEsDBBQAAgAIALqOsUjPhV37swIAAFQKAAAhAAAAdW5pdmVyc2FsL2ZsYXNoX3NraW5fc2V0dGluZ3MueG1slVZRT9swEH7fr6i6d6ICYiCZSksGEhIbaCDeneSaWHXsyL6U9d/PTpzFbpslrVUJf/d95/P57grRWybWXxYLkkku1RsgMlFoi/TYguX3y7RBlOIikwJB4IWQqqJ8uf762H5I1DKnVHIHaq5mQzMYjomT1ePlzRyJOyNJrq6v4jFBJquaiv2zLORFSrNtoWQjciMzIrPGZOW+BsWZ2E5egjONTwhVENPVN7vmSWoFWoMN6ebBrkkVpynweRk+0AxHnSXbMc2wlcXXdo3JalpAmOTV7epuFY/zhfF+tgDhDxrqQ2zXKJXTPaiznMu6qc+pkVrJwiY01Fze2TWp4ZLmpv2M4Daxa1JgL2QPmnw8l54fl3Z5JPen3/fEtquS/NXm9WAg2EdPOaxRNUCiftfZdCk/Xxo0/QHrDeXaEHxoIL2aoF9po3s3ITbwfsMnE7nvyyED5UPypoKkC9hzF+IDP0nidlb4Tv9hXoQKdg70QhzAgfnL5PWI6YED842zHF4E3x9HcGjqRP0jx9Q95//zb6wgqNnmztrveqs96dm2rvbPdkhPqmQOa23jeWcV2IcjUYt1MUVHQRFBd6ygyKT4aXnpvr2NJtGBwRXb6dIiyJDDqYprYzRzOojZ7qcLsvtZGO7W7Rdopvj9kiLSrKzMz5JeLpzOtIlxs4xOK+ycNHRQT2IjPU0b2JioomoL6l1KrudKhESYTZZdd43RSeQlgUSns0yck1PpF02Vgnowr8ZAuyyHWMcrWVFy88UPBp+Qh4IRY6fE0rgTlPGe7QGuBICqrOz7q9t0lqrhyDjsoO99D2gvPHYzok2NjpXbd3yGDfoF55BZFelGxVAqPi80nBB8mLhkOHR8Q1j0znFY9UhT3d4saPx+Cg+eg7ncTzNbev4ga/eukgLHxn6cQQPa/yb/AlBLAwQUAAIACAC6jrFIz6NaUTEDAACZDAAAJgAAAHVuaXZlcnNhbC9odG1sX3B1Ymxpc2hpbmdfc2V0dGluZ3MueG1szVdfUxoxEH/nU2TS8VFOWttaB3BaPaeMVBnE1j454bJwGXPJNcmB9Kmfph+sn6SbCyhUi6ejnT4wcJvd3/75ZXeP5t5VJskEjBVatWijvkUJqERzocYtejY43NyhxDqmOJNaQYsqTcleu9bMi6EUNj0F51DVEoRRdjd3LZo6l+9G0XQ6rQubG3+qZeEQ39YTnUW5AQvKgYlyyWb45WY5WDpHqACAn0yruVm7ViOkGZA+aV5IIIJj5Er4pJj86DJJo6A1ZMnl2OhC8X0ttSFmPGzRF42dxrvGh4VOQDoQGShfEttGoRe7Xca58EEweSq+A0lBjFOMtrG1TclUcJe26MttD4Pq0W2YEjykzjzMvsYaKDfHz8AxzhwLj8GhgREYJANs25kCEHRFtqTp4MpdC4KIzxTLRDLAE+Ir1aIHg4t+fBj34+P9+OKs3w2hVrYYdAbduJLNx6+9uN/tHB9dDE5OuoNO78aqzGEp2ma0mngTC6QLs5wec44lKdbRLcqwLFlojbRaqYB/JkMt8SqMmLRAyQgDlbMWfW8Ek5QIx6RIrk8dM2Nwh0JiCt62UR8pR28AQ7pJyoyFZUeLE+tJTdpfdCE5memCSHEJxGmCCRUZ/kqBLLNPRkZnpVQy64iVggOZCJgC3yuLNAf8m6Ov6CIr0BKbIZfggodvhfhOhjDSBnGBTbB1UC5swK8/CDhn1t6AskWMG6fdzkF80Tk+iM83fIKMTxjex4eBI4WQ5e5Z8NmMKO0WdliOhBUWSlK44OVZldzqj6fBiqyQgeanJmMJ+hkpeR4vDyHm3ggqu03ZpGxE31wlNLagQEoCJh4k2O5CzedrBcCEKaKVnBGW4Jyyvq0nQhcWJaGBA7R9fITBnghVPo1xk6FHw8FUgtxqvHy1/frN2513u/Xo14+fm2uN5hO8J5l3F0b4/tq5X9nyjx1zj92arXG9OW7P32bkp/Xdg99vi38093v9+HMVbo7j80GlaxGfVoI7qaJ1clRFqx8WVW9pSVUKAQfbODQqjjYpMuGAP+U1fQTx6zd+uBZPRPwzZrH2+v6/SYSn6/e7lRe6ZnTnG3AN5at/J9q131BLAwQUAAIACAC6jrFI4W/ADpABAAAPBgAAHwAAAHVuaXZlcnNhbC9odG1sX3NraW5fc2V0dGluZ3MuanONlE1vwjAMhu/8iiq7Tkh8iMGO7UCaxGHSdpt2SIspFWkSJaGjQ/z3Ne2AJriD+tK8ffLacRUfekH1kIQEz8Ghfq/Xb+661sBqRu3g0dWZ1deUaf9Dbj8QzbIVfGQ5sIwD8ZDi5HmWjxeicXYzEl6bxuW7tdUtPyKQOohELBSiaWxzgYDfiLbHNv+cxV7rXM2ZWp2Od8YI3k8EN8BNnwuV05ohD4v6aR/Rg0UB6ga6pgk4pmE0WAwnXeTFMYpG41HY5hKRS8rLpUhFP6bJNlVix1cNXbFVtOlNKUFVv3zbVSDLtHk1kPuJR082ukmpQGv4yzuZ20BhRmNg/7bIQx3jm3SR6cyc6HBso01LmsJVlwbTwWwQuhivvO7lDOxNQ8xDGw7BaAnqHishd/KOHyiVSG1HrtDhzAaKMkFXGU8bbhrZQDlbrLXt6vXloC9DG8S5QsK7QhvkSuZdowO7955mnKF0yqq9rEvs0mOzEM0rEE12zqDrMWL8MWLXnwGhxtBkk1fToar361Zl7vg99o6/UEsDBBQAAgAIALqOsUg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LqOsUiUE7MiaQAAAG4AAAAcAAAAdW5pdmVyc2FsL2xvY2FsX3NldHRpbmdzLnhtbA3MMQ6DMAxA0Z1TWN4p7daBwMZWltIDWMRFkRwbkYDg9mT7w9Nv+zMKHLylYOrw9XgisM7mgy4Of9NQvxFSJvUkpuxQDaHvqlZsJvlyzgUmWIUu3iaOJTKPFIscdhGo4VNe/8Aem666AVBLAwQUAAIACABElFdHI7RO+/sCAACwCAAAFAAAAHVuaXZlcnNhbC9wbGF5ZXIueG1srVXfT9swEH4u0v6HyO/YLR0DqgTEkNAexoTUse2tMombeE3izHYI5a/f2c7vpWxIe2iVnO/77nz33cW/es5S74lJxUUeoAWeI4/loYh4Hgfo4evt8Tm6unx35Bcp3TPp8ShAZc4NgKbIi5gKJS80gO+pTgLUM2BgRl4huZBc74H7FLjbSCdL9O5oBi65ClCidbEipKoqzBUg8liJtDQkCociI4VkiuWaSeLSQF6DXem/o+GXiZzofcFUD1notweuSVqOZ8UHJNUSCxmTk/l8QX7cfV6HCcvoMc+VpnnIkAeVnNlSPtJwdyeiMmXK2Ga+S3LNtDZJWNvM1yu+OM89JcMAOYdNxpSiMVM4zWNEHJZMgP1tSlVS86gBreFVO17zWr+Ned80brZzpHMuyseUqwSO+pDOOgn0yTCqn9nrWgU9NAq6NUzIk+xXySWL7Ou3VozzBXIBW8XZPLGqQjiAp1saaiH3NwADFdUdxG3TsGsatqCWA7fR1x0Fam67ZVSXkjWlmvlPPGLiC5WSGllcalkyn4yMNZYMwT5xV66b1DXET3SWnv5Db4zfqDU/1WudsYD/0ZhPQNTWhOcRe77l4KNZBjXVDIptbFgXKTYxu5xU+Zj1dD0wuRzrpsBFPE1lzGAMI6op6ezkEJRJqsAlLOUI2zs4CE54nKTw05MM49ODNBmVu0mG3sFBcCrC3QS0NbdlJOM6jsTUKsgnE+vED0ulRcZfrDwHe0avrA5fG7nm6Lrg7cHZ/I9RHMRoBnOLJlaXeertq+bw3sypVp3PpnCWgVphHpguC+fVzEJZjHwitqVlqm/6OTX7sAcd5Tw1HdNc30HvolrzF+ZVPDJfusXS1CRhRjMB+nC+7DFAP2G7DMJb06GIW5E3dcCY2Df3byvabPm6da7rhzrsQw2fOKscxs3UR1BHLEWZR6Me4qL7iKgUdtq1ZNRL2RZutDgBkYoiQO/hob7zxelFd+WzxUWDtXndu8Aulzes9DrhTkGk1nV7Eb/eDfD4G1BLAwQUAAIACAC6jrFINdvZrWgBAADzAgAAKQAAAHVuaXZlcnNhbC9za2luX2N1c3RvbWl6YXRpb25fc2V0dGluZ3MueG1sjVLbahsxEH3PV4j8gCWNbgtbg67FkIdCE/K89aphiaMtK4WEoo+vNq1x3Lq0mqeZc+YMMzp9fpySfc5lfpq+D2Wa0+dYypQe8vYKoX4/H+bl0xJzLHlzqtxPaZxfdunrvNZaNZchjcMy2hXNW4zC20NKauVUy5hhFEnmqVfIeW4b1oHrwDbMUWL7zW8SP3WXuI+pXFbtN2fonw27lONSdmmMr1s4Z7+Hzjf4uAzj1Hh5K9ga9Ti1OrYGYoRL7ivVACCQ5Y44XKXspCbIY8YxVKMoUECEc9KJSiTl0LLQiabCfCcQk4xRV6mnrRtpbRy1VUJHiG7TvOpsDcFIjBEhBJirXEAwGDU2NA0Naj0gODAgqjaaKEDBBhNY9c4Ly5GiXmBcmTGA8em4p+3en+tU/e91juf8h+DFL7iIrt7aXDBXv39elka+jU/fDkOJ6MuQ4278cB3ubm6uf3nyzb9HxmrUtvFfff0DUEsDBBQAAgAIALuOsUgKnmvOIwsAAEwgAAAXAAAAdW5pdmVyc2FsL3VuaXZlcnNhbC5wbmftmX9Ykucax1/7sewnmmtSGqT94NrJNLRE569lbtWupWdtS5um6Zu4JohkIqSoLZeWqJXXNCfB2VbajqWhC38Raiqs8cM1l4qvSknqDJAQBQWU8zK3XTvXOefP8x9/8DzX81z35+Z7v/fzPvd9weW/hx9av2bLGgAA1h85HHYMAFa4AcBykv1r8I4iv50AT3Zpxw6FArVS10l4sSLpwNEDAMApWWuOXwmvV6cePpEGABs6rR87IenOaQBAPz8SduAjaqx6OOIOwXCgXdtI/OpWgmUX/Ygx0uXOboj/+bknt1+/tZ7YwGl6r8PTmL/mxM5tt7YhHbOUnw+8s330m53IsDdfW9Ga6sY7nur2yxutqfF31jqnCMwpZ6/rdrVlaG5mJvFpGcb5jnzTCDNtXOyvYZ2WZkjFMdBdwb3okMGs2eQ4edYUp4dN7Vmuscr0a7z9JoO/963O87w33FjnX05OPoJ3Aef95zu9w9270noWxs69C2/kirYMP98Rap6pDrkptVrc9/o2JMZF8+TG0RXwaqD8CbqWrlLgqpzs4KU+cSY/uWG11c60K9Q6rXZcBo+HCxzg8e3QPOvWRncredXBzeo+z97K7Qizh8dtbjbEhtgQG2JDbIgNsSE2xIbYEBtiQ2yIDbEhNsSG2BAb8v9EyF/bay+U08eMJl8c2vhsvBWR86nOUGIePJkUWKudEyhcSzK4W2HLmBGjK5mSTfmYIQwxd8waNOdQ/uNbRR6ininTP5EllqsTTwIOFZQEp9J1D/NDAun3M2q0VKGCRURYf2g1XF6FbkmOY/IZZJQ/l8iVJIOsGkpxFkohnwmE2mpubu/q7ZeH0HMzWrVNSdDyfX3pWWhL6dkHTkB7JYk3kMmwS9AeQtBPtQzDpKxeeMoMTZlWLsDcx3sCFeQe7io/3sG4A/unoKfhAHBPG/pTY91cNEIKctXJDYnFj+dwIxOF2bBC2cWWv+Gh5a6x5JVf1twEgE8UV36R6epBH0j/QOYtxJuje7gL7mH2z55d2X0nRr0C+Gkze9PezHAKAw+1+UaPDzAmBk3GLHvHZX5NMi3VviF9OXA/TvGzGVx0LSA20O/DNsiixkQxNyfSvevNkfnaDNJUDlRHmHqoWYQYkOB7mXe7i6RYePDGPRcgd+GtcUQCs0J90frln2WtnySgVaF5N5AX4rsuueBSCIujAXIZb260sLGZphsf7w+ZvlZK67L3g1TUwDxZix0wwPbiGa5N6u6DvhDCGqosCZVFbUFLlUcLHSAFr9cT5AZBIwusVb4G3uxI6U+pg9TJ2+Xh45t1xYl4w0peAiWQNSa3zPRUNZZgW+lLqvxmcKzhe3hTApErxraqcL2XHaKnWi3ESgyLOvp0PztIwAMrZHS7uhtbSzKmEW3aykrLYjWa5RrXMJnR8ruTJnE/udj5BndB5NRmGZzJMd+LkPuq5YuvKiQhIYutlehFvYZJC+ksaZt/kWzALvJi8UjD/qoiNtQr9Yac4WCk3ijRgGCWKAJdIexiMBc00/Hvo00kM+0hOp/cptBreecfirmFqsLuxGB0aF4UTRggT5/2LTwpTAoxySSlEcHNNL0sqTmBbx7zIqHoMx+Ea79GxC1GY/BChXgO8dyyMOpchzpBMmseGSfEhGHrQZ/zyJXp6nQtvVHhXUJde0CRxQi1BeiyBYVRoHE65iwz10u0zqJT5AQ10/075N2EnLuSMn+Rd5/bqbwLsNi1aQ3YqpK3fQQD44mZh64iQRm6uojDx/a8c3JG5xZW8KX2QqnCZxtXiMh+dVGS1hOUkWCmZQZazLpKITon6/x10TCJMipR44UiT1jm6PecIPkf4qTVhlfpTNADI+gsQCihMntOMBbV8SwnR99QCpVT9wqM2dyFibiF2ceBypp1gnqQ4cBhGXh402k4kyfKsFxSszrcMaEiuMHDh5uZV7DzEUFYlmhhcTWeCeYUsf7xGVhf45CuTxKRPV0a2W/8sSld2ecS/omQqNTq2JYs3XcR9JfrdeT94vCW5mEVVdatosYwfcsmG9g+1nch1d8058vAciNyy2ucBOwkx4S5EpJl/rFadHkeWX3zsFfkqrsXOzcG4km9fiWy4BOVe9LKZqO48+6OCVF6hbdFH+y6YZObQCMgsJnvwgkVBRl4LYJ+oepW+gCKbX6BqdaRDZU3z6W1yrT1hTJtkx/RozcpJAmvfA14dhbf00rZL/A7gcJ0dm50Fuw2gEbjDhozDAHpPAw+LkonzdjLy2O6HWWlM+rGT5n9BPZvqUOC0ULQBcLVxjR9mDeAgtziV3uBd+vuRgV8lIfEm17sc++6Yq8VnaH8/NesvM9eYFZYT7qoIkgz+PSmYPrrK6Ij0xsdBEjMhEK3rY+0JyoFjelNVta4llGx2Z6kbiQpMqpK8xk3og8vYiYytE3lahREq7bnjEjjCf1Gfh+pE9nb3/uGe5eIK6RVnxQQMvvwJCGSbceh/9yy0OwwUkx+IPlfT15OnzvYOxHbigTpO7vOfvMwKvx6+e4tZU7TaqcprPSta7E5pxTTxxlq0tWB7j8iF1E82CD8bgnqSWVtdeWVm+1Axs5nd0MQIEclpx8q0LZiIUy1o9txQSRRGnxj+gvnWKo6Lx0+sAxEVZaKI0wJ4Iy9vPFvCSH0NC76+0TjAKBcl6mhnzYOJTuDTMoy3la3S2PE1yF5MZnlNDm7aVPG+cJHNIn+8SChooHBIQiN713CUi47KNZcxQp4yrl63qZE8h17bDZuKQc/QnKtVFLkgos9qZwXlvNnbktwfG3R5GrPjEYSXRndW5oSi+NzKRSeCr7VpB7dmZuVZ0Ty8t+fD81a4Wbm+2lF5MHVrzxCPUi3kaA/Fg3qKQy1KbY2FwmaPrtyUqIXLunJFosik4s5W936oCbktXgVm+N1aWzPbhGlJLdhyJBaAAvD4E0KD/eussaRTPn4uKSyrnZehYXLonhqLRVOD69Ui/7h9oqeKvmkPp6bAgCemuVeppFONCt4VUAJeTrzk3VIzFOQpSbdh2eFfmc4I0T++Hwz+Rh/iM/8R9wvv18t1BjIBPL2gEP8mO69VV7QfaLYR/94TqeHvMpMJ9pWJsraytd7F2pb9/6pKOOhKQjDXq8V+9SVN8j+88rHx1z3XdzuX+krUC1J0yt6EcH76BsoqqVrn2MSX0REGLppvDOOo5K9EKvCcZNg4mDW88K4IWtBwmCClNoFTY7lBdEFRNktk/oGoBBLniZ298txdBRFjDfFWwtIptFoqjY954UVfGh+Cck5zQa+KYLfkkYc8q2SlNmNfEoJRD2yXm+q/kav+XmHSAkBbY37uALa62n0ZXxhb+c69GfBq4ObjIVjbAT5qVjfAWcKnIWbi6+mLp4scGjv2GQp3aJcKj8u7NV/qdtI+vNlcUL/7aHAKtwIzjdgl2GyXnN0OXAK153Ga+0gQP14kWslPbh/xD805qkohffeGhLrYFw9birzLmiNasPE+LWc4K65dXkySl0RDS9CFWpJgdBU4aAVGBz7+Bg1rchQsnU055gi2KAd2QcAlAwVLJOl+wHku79w8NKrXd1qR70qIo/ADdgGkLftHMNtlDdxTbglQeC7dbSbD3czqXci9yE6am7BTVN++pdSxx6wX/dDnF4t7/7itx6uvfa/tHoxpgEh6X2MdUcl+hXRzzc+qIvALPtjmTJsfHLO3QrzGYupRN009eV31dU+VvOYvl83gMywAuzinCykQmp1nfrBtzgPxQN7rEDOe/VoPK2Ent1ibSXbaUXWf9CVYMN8zrGs7tx5Hj/f6uLIO+FhtaGnPv8XUEsDBBQAAgAIALuOsUhooHo6TQAAAGsAAAAbAAAAdW5pdmVyc2FsL3VuaXZlcnNhbC5wbmcueG1ss7GvyM1RKEstKs7Mz7NVMtQzULK34+WyKShKLctMLVeoAIoZ6RlAgJJCpa2SCRK3PDOlJAOowsDYGCGYkZqZnlFiq2RubgoX1AeaCQBQSwECAAAUAAIACAC6jrFIUvPnn00EAADYEAAAHQAAAAAAAAABAAAAAAAAAAAAdW5pdmVyc2FsL2NvbW1vbl9tZXNzYWdlcy5sbmdQSwECAAAUAAIACAC6jrFIoeMUil4DAACIDQAAJwAAAAAAAAABAAAAAACIBAAAdW5pdmVyc2FsL2ZsYXNoX3B1Ymxpc2hpbmdfc2V0dGluZ3MueG1sUEsBAgAAFAACAAgAuo6xSM+FXfuzAgAAVAoAACEAAAAAAAAAAQAAAAAAKwgAAHVuaXZlcnNhbC9mbGFzaF9za2luX3NldHRpbmdzLnhtbFBLAQIAABQAAgAIALqOsUjPo1pRMQMAAJkMAAAmAAAAAAAAAAEAAAAAAB0LAAB1bml2ZXJzYWwvaHRtbF9wdWJsaXNoaW5nX3NldHRpbmdzLnhtbFBLAQIAABQAAgAIALqOsUjhb8AOkAEAAA8GAAAfAAAAAAAAAAEAAAAAAJIOAAB1bml2ZXJzYWwvaHRtbF9za2luX3NldHRpbmdzLmpzUEsBAgAAFAACAAgAuo6xSD08L9HBAAAA5QEAABoAAAAAAAAAAQAAAAAAXxAAAHVuaXZlcnNhbC9pMThuX3ByZXNldHMueG1sUEsBAgAAFAACAAgAuo6xSJQTsyJpAAAAbgAAABwAAAAAAAAAAQAAAAAAWBEAAHVuaXZlcnNhbC9sb2NhbF9zZXR0aW5ncy54bWxQSwECAAAUAAIACABElFdHI7RO+/sCAACwCAAAFAAAAAAAAAABAAAAAAD7EQAAdW5pdmVyc2FsL3BsYXllci54bWxQSwECAAAUAAIACAC6jrFINdvZrWgBAADzAgAAKQAAAAAAAAABAAAAAAAoFQAAdW5pdmVyc2FsL3NraW5fY3VzdG9taXphdGlvbl9zZXR0aW5ncy54bWxQSwECAAAUAAIACAC7jrFICp5rziMLAABMIAAAFwAAAAAAAAAAAAAAAADXFgAAdW5pdmVyc2FsL3VuaXZlcnNhbC5wbmdQSwECAAAUAAIACAC7jrFIaKB6Ok0AAABrAAAAGwAAAAAAAAABAAAAAAAvIgAAdW5pdmVyc2FsL3VuaXZlcnNhbC5wbmcueG1sUEsFBgAAAAALAAsASQMAALUiAAAAAA=="/>
  <p:tag name="ISPRING_ULTRA_SCORM_COURSE_ID" val="B10BDA74-0263-4BAB-BD4F-D9F798754F5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RESENTATION_TITLE" val="PPT_063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10166</TotalTime>
  <Words>1070</Words>
  <Application>Microsoft Office PowerPoint</Application>
  <PresentationFormat>宽屏</PresentationFormat>
  <Paragraphs>126</Paragraphs>
  <Slides>19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4" baseType="lpstr">
      <vt:lpstr>-apple-system</vt:lpstr>
      <vt:lpstr>NimbusRomNo9L-Medi</vt:lpstr>
      <vt:lpstr>NimbusRomNo9L-Regu</vt:lpstr>
      <vt:lpstr>NimbusRomNo9L-ReguItal</vt:lpstr>
      <vt:lpstr>NimbusSanL-Regu</vt:lpstr>
      <vt:lpstr>PingFangSC-Regular</vt:lpstr>
      <vt:lpstr>PingFangSC-Semibold</vt:lpstr>
      <vt:lpstr>华文彩云</vt:lpstr>
      <vt:lpstr>华文细黑</vt:lpstr>
      <vt:lpstr>楷体</vt:lpstr>
      <vt:lpstr>Microsoft YaHei</vt:lpstr>
      <vt:lpstr>Microsoft YaHei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PPT_063</dc:title>
  <dc:creator>Administrator</dc:creator>
  <cp:lastModifiedBy>Liang Yuhang</cp:lastModifiedBy>
  <cp:revision>235</cp:revision>
  <dcterms:created xsi:type="dcterms:W3CDTF">2015-10-27T06:10:52Z</dcterms:created>
  <dcterms:modified xsi:type="dcterms:W3CDTF">2020-07-07T03:30:36Z</dcterms:modified>
</cp:coreProperties>
</file>

<file path=docProps/thumbnail.jpeg>
</file>